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Teko"/>
      <p:regular r:id="rId52"/>
      <p:bold r:id="rId53"/>
    </p:embeddedFont>
    <p:embeddedFont>
      <p:font typeface="Fira Sans Extra Condensed Medium"/>
      <p:regular r:id="rId54"/>
      <p:bold r:id="rId55"/>
      <p:italic r:id="rId56"/>
      <p:boldItalic r:id="rId57"/>
    </p:embeddedFont>
    <p:embeddedFont>
      <p:font typeface="Fira Sans Condensed Medium"/>
      <p:regular r:id="rId58"/>
      <p:bold r:id="rId59"/>
      <p:italic r:id="rId60"/>
      <p:boldItalic r:id="rId61"/>
    </p:embeddedFont>
    <p:embeddedFont>
      <p:font typeface="Viga"/>
      <p:regular r:id="rId62"/>
    </p:embeddedFont>
    <p:embeddedFont>
      <p:font typeface="Nanum Gothic Coding"/>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Viga-regular.fntdata"/><Relationship Id="rId61" Type="http://schemas.openxmlformats.org/officeDocument/2006/relationships/font" Target="fonts/FiraSansCondensedMedium-boldItalic.fntdata"/><Relationship Id="rId20" Type="http://schemas.openxmlformats.org/officeDocument/2006/relationships/slide" Target="slides/slide16.xml"/><Relationship Id="rId64" Type="http://schemas.openxmlformats.org/officeDocument/2006/relationships/font" Target="fonts/NanumGothicCoding-bold.fntdata"/><Relationship Id="rId63" Type="http://schemas.openxmlformats.org/officeDocument/2006/relationships/font" Target="fonts/NanumGothicCoding-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FiraSansCondensedMedium-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Teko-bold.fntdata"/><Relationship Id="rId52" Type="http://schemas.openxmlformats.org/officeDocument/2006/relationships/font" Target="fonts/Teko-regular.fntdata"/><Relationship Id="rId11" Type="http://schemas.openxmlformats.org/officeDocument/2006/relationships/slide" Target="slides/slide7.xml"/><Relationship Id="rId55" Type="http://schemas.openxmlformats.org/officeDocument/2006/relationships/font" Target="fonts/FiraSansExtraCondensedMedium-bold.fntdata"/><Relationship Id="rId10" Type="http://schemas.openxmlformats.org/officeDocument/2006/relationships/slide" Target="slides/slide6.xml"/><Relationship Id="rId54" Type="http://schemas.openxmlformats.org/officeDocument/2006/relationships/font" Target="fonts/FiraSansExtraCondensedMedium-regular.fntdata"/><Relationship Id="rId13" Type="http://schemas.openxmlformats.org/officeDocument/2006/relationships/slide" Target="slides/slide9.xml"/><Relationship Id="rId57" Type="http://schemas.openxmlformats.org/officeDocument/2006/relationships/font" Target="fonts/FiraSansExtraCondensedMedium-boldItalic.fntdata"/><Relationship Id="rId12" Type="http://schemas.openxmlformats.org/officeDocument/2006/relationships/slide" Target="slides/slide8.xml"/><Relationship Id="rId56" Type="http://schemas.openxmlformats.org/officeDocument/2006/relationships/font" Target="fonts/FiraSansExtraCondensedMedium-italic.fntdata"/><Relationship Id="rId15" Type="http://schemas.openxmlformats.org/officeDocument/2006/relationships/slide" Target="slides/slide11.xml"/><Relationship Id="rId59" Type="http://schemas.openxmlformats.org/officeDocument/2006/relationships/font" Target="fonts/FiraSansCondensedMedium-bold.fntdata"/><Relationship Id="rId14" Type="http://schemas.openxmlformats.org/officeDocument/2006/relationships/slide" Target="slides/slide10.xml"/><Relationship Id="rId58" Type="http://schemas.openxmlformats.org/officeDocument/2006/relationships/font" Target="fonts/FiraSansCondensed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tstamp.net/" TargetMode="External"/><Relationship Id="rId3" Type="http://schemas.openxmlformats.org/officeDocument/2006/relationships/hyperlink" Target="https://github.com/twintproject/twin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d4d7b85ed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d4d7b85ed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Chris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7c07f8e7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7c07f8e7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Main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you have a sense of how it works I’ll show you the code for each of the files in this directory and point out some things to take note of - I’m not going to spend too much time here so if there’s a particular file you see that you’d like to take a better look at feel free to stop 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Various optimizations performed to make full use of free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Follows security principles - developer keys hidden as environment variables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Class inheritance reduces A LOT of the code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Naming conventions upheld: constants all uppercase, private method names are preceded with an underscore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7c07f8e7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7c07f8e7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7c07f8e7d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7c07f8e7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7c07f8e7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7c07f8e7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7c07f8e7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7c07f8e7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Speaker: 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Main points:</a:t>
            </a:r>
            <a:endParaRPr/>
          </a:p>
          <a:p>
            <a:pPr indent="-298450" lvl="0" marL="457200" rtl="0" algn="l">
              <a:spcBef>
                <a:spcPts val="0"/>
              </a:spcBef>
              <a:spcAft>
                <a:spcPts val="0"/>
              </a:spcAft>
              <a:buSzPts val="1100"/>
              <a:buChar char="●"/>
            </a:pPr>
            <a:r>
              <a:rPr lang="en"/>
              <a:t>Like last time I’ll briefly show you some of the code and point out some things to take note of</a:t>
            </a:r>
            <a:endParaRPr/>
          </a:p>
          <a:p>
            <a:pPr indent="-298450" lvl="0" marL="457200" rtl="0" algn="l">
              <a:spcBef>
                <a:spcPts val="0"/>
              </a:spcBef>
              <a:spcAft>
                <a:spcPts val="0"/>
              </a:spcAft>
              <a:buSzPts val="1100"/>
              <a:buChar char="●"/>
            </a:pPr>
            <a:r>
              <a:rPr lang="en"/>
              <a:t>Files are split up into logical units instead of being clumped into one file and datastore.py connects all these units together</a:t>
            </a:r>
            <a:endParaRPr/>
          </a:p>
          <a:p>
            <a:pPr indent="-298450" lvl="0" marL="457200" rtl="0" algn="l">
              <a:spcBef>
                <a:spcPts val="0"/>
              </a:spcBef>
              <a:spcAft>
                <a:spcPts val="0"/>
              </a:spcAft>
              <a:buSzPts val="1100"/>
              <a:buChar char="●"/>
            </a:pPr>
            <a:r>
              <a:rPr lang="en"/>
              <a:t>btcstock.py contains a class that provides easier access to minute-by-minute OHLCV Bitcoin data from </a:t>
            </a:r>
            <a:r>
              <a:rPr lang="en" u="sng">
                <a:solidFill>
                  <a:schemeClr val="hlink"/>
                </a:solidFill>
                <a:hlinkClick r:id="rId2"/>
              </a:rPr>
              <a:t>Bitstamp</a:t>
            </a:r>
            <a:r>
              <a:rPr lang="en"/>
              <a:t>. The code snippet here shows one function involved in our data recovery mechanism. Notice that </a:t>
            </a:r>
            <a:r>
              <a:rPr lang="en"/>
              <a:t>long lines are broken up into several lines, and c</a:t>
            </a:r>
            <a:r>
              <a:rPr lang="en"/>
              <a:t>omments fully describe what’s happening in the code</a:t>
            </a:r>
            <a:endParaRPr/>
          </a:p>
          <a:p>
            <a:pPr indent="-298450" lvl="0" marL="457200" rtl="0" algn="l">
              <a:spcBef>
                <a:spcPts val="0"/>
              </a:spcBef>
              <a:spcAft>
                <a:spcPts val="0"/>
              </a:spcAft>
              <a:buSzPts val="1100"/>
              <a:buChar char="●"/>
            </a:pPr>
            <a:r>
              <a:rPr lang="en"/>
              <a:t>Next we have tweety.py and this contains a class with several methods that allow for fast tweet scraping using </a:t>
            </a:r>
            <a:r>
              <a:rPr lang="en" u="sng">
                <a:solidFill>
                  <a:schemeClr val="hlink"/>
                </a:solidFill>
                <a:hlinkClick r:id="rId3"/>
              </a:rPr>
              <a:t>twint</a:t>
            </a:r>
            <a:r>
              <a:rPr lang="en"/>
              <a:t>. We built a tweet cache to help us get real time tweets for the dashboard and the code on the right shows a glimpse of how we warm up the cache. Notice that at the very top the code cleans up after itself when necessary and for more complicated calls we split up the lines and add comments as necessary</a:t>
            </a:r>
            <a:endParaRPr/>
          </a:p>
          <a:p>
            <a:pPr indent="-298450" lvl="0" marL="457200" rtl="0" algn="l">
              <a:spcBef>
                <a:spcPts val="0"/>
              </a:spcBef>
              <a:spcAft>
                <a:spcPts val="0"/>
              </a:spcAft>
              <a:buSzPts val="1100"/>
              <a:buChar char="●"/>
            </a:pPr>
            <a:r>
              <a:rPr lang="en"/>
              <a:t>Another thing that’s worth mentioning is that ALL public methods are fully documented as shown here</a:t>
            </a:r>
            <a:endParaRPr/>
          </a:p>
          <a:p>
            <a:pPr indent="-298450" lvl="0" marL="457200" rtl="0" algn="l">
              <a:spcBef>
                <a:spcPts val="0"/>
              </a:spcBef>
              <a:spcAft>
                <a:spcPts val="0"/>
              </a:spcAft>
              <a:buSzPts val="1100"/>
              <a:buChar char="●"/>
            </a:pPr>
            <a:r>
              <a:rPr lang="en"/>
              <a:t>realtime.py is used to get the data from the real time database described before - notice that the output of the function is described in depth to avoid any confusion</a:t>
            </a:r>
            <a:endParaRPr/>
          </a:p>
          <a:p>
            <a:pPr indent="-298450" lvl="0" marL="457200" rtl="0" algn="l">
              <a:spcBef>
                <a:spcPts val="0"/>
              </a:spcBef>
              <a:spcAft>
                <a:spcPts val="0"/>
              </a:spcAft>
              <a:buSzPts val="1100"/>
              <a:buChar char="●"/>
            </a:pPr>
            <a:r>
              <a:rPr lang="en"/>
              <a:t>Finally we have archives.py, which is used to get data from the long-term database. Note that the types of each parameter are specified and a description of each parameter is also included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7c07f8e7d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7c07f8e7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Speaker: Chris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Now that you’ve seen the code, I’ll move onto some of the design features. I listed the top ones here for reference, but the one I’ll mainly focus on is the tweet scraper in tweety.py bc it is one of the more interesting ones to talk about</a:t>
            </a:r>
            <a:endParaRPr/>
          </a:p>
          <a:p>
            <a:pPr indent="-298450" lvl="0" marL="457200" rtl="0" algn="l">
              <a:spcBef>
                <a:spcPts val="0"/>
              </a:spcBef>
              <a:spcAft>
                <a:spcPts val="0"/>
              </a:spcAft>
              <a:buSzPts val="1100"/>
              <a:buChar char="●"/>
            </a:pPr>
            <a:r>
              <a:rPr lang="en"/>
              <a:t>The reason we built this was because we needed to collect over 2+ years worth of tweets for backtesting</a:t>
            </a:r>
            <a:endParaRPr/>
          </a:p>
          <a:p>
            <a:pPr indent="-298450" lvl="0" marL="457200" rtl="0" algn="l">
              <a:spcBef>
                <a:spcPts val="0"/>
              </a:spcBef>
              <a:spcAft>
                <a:spcPts val="0"/>
              </a:spcAft>
              <a:buSzPts val="1100"/>
              <a:buChar char="●"/>
            </a:pPr>
            <a:r>
              <a:rPr lang="en"/>
              <a:t>The problem is that the ordinary Twitter API only gives you ~500 tweets a month for free. Now to put that into perspective our final ML model uses ~20,000 tweets for training, so we’d need to create 40 free developer accounts just to have access to that volume of tweets - so using the Twitter API was just not going to cut it</a:t>
            </a:r>
            <a:endParaRPr/>
          </a:p>
          <a:p>
            <a:pPr indent="-298450" lvl="0" marL="457200" rtl="0" algn="l">
              <a:spcBef>
                <a:spcPts val="0"/>
              </a:spcBef>
              <a:spcAft>
                <a:spcPts val="0"/>
              </a:spcAft>
              <a:buSzPts val="1100"/>
              <a:buChar char="●"/>
            </a:pPr>
            <a:r>
              <a:rPr lang="en"/>
              <a:t>Fortunately, Michela did some amazing research to solve this problem and found a module named twint</a:t>
            </a:r>
            <a:endParaRPr/>
          </a:p>
          <a:p>
            <a:pPr indent="-298450" lvl="0" marL="457200" rtl="0" algn="l">
              <a:spcBef>
                <a:spcPts val="0"/>
              </a:spcBef>
              <a:spcAft>
                <a:spcPts val="0"/>
              </a:spcAft>
              <a:buSzPts val="1100"/>
              <a:buChar char="●"/>
            </a:pPr>
            <a:r>
              <a:rPr lang="en"/>
              <a:t>And we thought that would be the end of it. However, as fate would have it scraping even just a few months worth of tweets with this library took several days and on top of that, once we had the data collected we needed to do a second pass over it and sort the tweets into organized files - and take our word for it that is not very fun to do! </a:t>
            </a:r>
            <a:endParaRPr/>
          </a:p>
          <a:p>
            <a:pPr indent="-298450" lvl="0" marL="457200" rtl="0" algn="l">
              <a:spcBef>
                <a:spcPts val="0"/>
              </a:spcBef>
              <a:spcAft>
                <a:spcPts val="0"/>
              </a:spcAft>
              <a:buSzPts val="1100"/>
              <a:buChar char="●"/>
            </a:pPr>
            <a:r>
              <a:rPr lang="en"/>
              <a:t>So to handle both of these problems, we created our own script that uses multiprocessing and multithreading to cut down on the time. We also made it so the data was formatted neatly as we collected it so it would only require one pass</a:t>
            </a:r>
            <a:endParaRPr/>
          </a:p>
          <a:p>
            <a:pPr indent="-298450" lvl="0" marL="457200" rtl="0" algn="l">
              <a:spcBef>
                <a:spcPts val="0"/>
              </a:spcBef>
              <a:spcAft>
                <a:spcPts val="0"/>
              </a:spcAft>
              <a:buSzPts val="1100"/>
              <a:buChar char="●"/>
            </a:pPr>
            <a:r>
              <a:rPr lang="en"/>
              <a:t>With this change, we managed to reduce tweet collection time from several days to ~20 minutes and managed to stay on track for the rest of the semester so this was definitely one of the main achievements we were happy about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7c07f8e7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7c07f8e7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7c07f8e7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7c07f8e7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7c07f8e7d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7c07f8e7d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a7c07f8e7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a7c07f8e7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Takeaways:</a:t>
            </a:r>
            <a:endParaRPr/>
          </a:p>
          <a:p>
            <a:pPr indent="-298450" lvl="1" marL="914400" rtl="0" algn="l">
              <a:spcBef>
                <a:spcPts val="0"/>
              </a:spcBef>
              <a:spcAft>
                <a:spcPts val="0"/>
              </a:spcAft>
              <a:buSzPts val="1100"/>
              <a:buChar char="○"/>
            </a:pPr>
            <a:r>
              <a:rPr lang="en"/>
              <a:t>The models folder contains all the models we built</a:t>
            </a:r>
            <a:endParaRPr/>
          </a:p>
          <a:p>
            <a:pPr indent="-298450" lvl="1" marL="914400" rtl="0" algn="l">
              <a:spcBef>
                <a:spcPts val="0"/>
              </a:spcBef>
              <a:spcAft>
                <a:spcPts val="0"/>
              </a:spcAft>
              <a:buSzPts val="1100"/>
              <a:buChar char="○"/>
            </a:pPr>
            <a:r>
              <a:rPr lang="en"/>
              <a:t>The baseline uses the past price as its only feature</a:t>
            </a:r>
            <a:endParaRPr/>
          </a:p>
          <a:p>
            <a:pPr indent="-298450" lvl="1" marL="914400" rtl="0" algn="l">
              <a:spcBef>
                <a:spcPts val="0"/>
              </a:spcBef>
              <a:spcAft>
                <a:spcPts val="0"/>
              </a:spcAft>
              <a:buSzPts val="1100"/>
              <a:buChar char="○"/>
            </a:pPr>
            <a:r>
              <a:rPr lang="en"/>
              <a:t>The indicator uses stock indicators</a:t>
            </a:r>
            <a:endParaRPr/>
          </a:p>
          <a:p>
            <a:pPr indent="-298450" lvl="1" marL="914400" rtl="0" algn="l">
              <a:spcBef>
                <a:spcPts val="0"/>
              </a:spcBef>
              <a:spcAft>
                <a:spcPts val="0"/>
              </a:spcAft>
              <a:buSzPts val="1100"/>
              <a:buChar char="○"/>
            </a:pPr>
            <a:r>
              <a:rPr lang="en"/>
              <a:t>The oracle uses twitter features and stock indicators</a:t>
            </a:r>
            <a:endParaRPr/>
          </a:p>
          <a:p>
            <a:pPr indent="-298450" lvl="1" marL="914400" rtl="0" algn="l">
              <a:spcBef>
                <a:spcPts val="0"/>
              </a:spcBef>
              <a:spcAft>
                <a:spcPts val="0"/>
              </a:spcAft>
              <a:buSzPts val="1100"/>
              <a:buChar char="○"/>
            </a:pPr>
            <a:r>
              <a:rPr lang="en"/>
              <a:t>On the right here we have the constructor of oracle.py</a:t>
            </a:r>
            <a:endParaRPr/>
          </a:p>
          <a:p>
            <a:pPr indent="-298450" lvl="1" marL="914400" rtl="0" algn="l">
              <a:spcBef>
                <a:spcPts val="0"/>
              </a:spcBef>
              <a:spcAft>
                <a:spcPts val="0"/>
              </a:spcAft>
              <a:buSzPts val="1100"/>
              <a:buChar char="○"/>
            </a:pPr>
            <a:r>
              <a:rPr lang="en"/>
              <a:t>The constructor is shown just to show you how much stuff we needed to keep track of when running the model - notice that there is a lot so naming and formatting becomes super important</a:t>
            </a:r>
            <a:endParaRPr/>
          </a:p>
          <a:p>
            <a:pPr indent="-298450" lvl="1" marL="914400" rtl="0" algn="l">
              <a:spcBef>
                <a:spcPts val="0"/>
              </a:spcBef>
              <a:spcAft>
                <a:spcPts val="0"/>
              </a:spcAft>
              <a:buSzPts val="1100"/>
              <a:buChar char="○"/>
            </a:pPr>
            <a:r>
              <a:rPr lang="en"/>
              <a:t>Furthermore, ALL functions that the user is intended to call are documented in detail. Behaviors that will cause an error are mentioned in the docs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7c07f8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7c07f8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7c07f8e7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7c07f8e7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Speaker: 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we’ll walk you through some of the questions we had to think about when designing this system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Just as a reminder, our model is retrained on fresh data every 5 - 10 minutes because it offers better predictions. So how is it possible to see predictions on the dashboard during that training time? Our solution was to use a multithreaded training scheme. This means that we use the old model for predictions while the new model is being trained and once the new model is fully trained, we smoothly transition to it and start using it for predictions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Another thing we needed to think about was how can we minimize the time waiting for computations. For minutely predictions EVERY second counts so we needed to be extra careful about not repeating work we’ve already done. To address this issue we wrote code that will cache computations within each minute to prevent any repeated work. And this allows you to get the results you need as fast as possible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final question we have on our list here concerns memory consumption. The program as a whole needs to work with a lot of data and having it accumulate over a long period of time just slows down other important computations. To remedy this, we have a trimming mechanism so that the oracles are always using the data they actually need. All “old” data is removed from reach and this keeps memory usage constant over time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7c07f8e7d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a7c07f8e7d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7c07f8e7d_2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a7c07f8e7d_2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a7c07f8e7d_2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a7c07f8e7d_2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I created the dashboard for our project using Plotly’s JupyterDash</a:t>
            </a:r>
            <a:endParaRPr/>
          </a:p>
          <a:p>
            <a:pPr indent="-298450" lvl="2" marL="1371600" rtl="0" algn="l">
              <a:spcBef>
                <a:spcPts val="0"/>
              </a:spcBef>
              <a:spcAft>
                <a:spcPts val="0"/>
              </a:spcAft>
              <a:buSzPts val="1100"/>
              <a:buChar char="■"/>
            </a:pPr>
            <a:r>
              <a:rPr lang="en"/>
              <a:t>JupyterDash is a library that makes it easy to build Dash apps from Jupyter environments</a:t>
            </a:r>
            <a:endParaRPr/>
          </a:p>
          <a:p>
            <a:pPr indent="-298450" lvl="2" marL="1371600" rtl="0" algn="l">
              <a:spcBef>
                <a:spcPts val="0"/>
              </a:spcBef>
              <a:spcAft>
                <a:spcPts val="0"/>
              </a:spcAft>
              <a:buSzPts val="1100"/>
              <a:buChar char="■"/>
            </a:pPr>
            <a:r>
              <a:rPr lang="en"/>
              <a:t>Dash is Plotly’s open source Python framework for building dashboards using pure Python</a:t>
            </a:r>
            <a:endParaRPr/>
          </a:p>
          <a:p>
            <a:pPr indent="-298450" lvl="1" marL="914400" rtl="0" algn="l">
              <a:spcBef>
                <a:spcPts val="0"/>
              </a:spcBef>
              <a:spcAft>
                <a:spcPts val="0"/>
              </a:spcAft>
              <a:buSzPts val="1100"/>
              <a:buChar char="○"/>
            </a:pPr>
            <a:r>
              <a:rPr lang="en"/>
              <a:t>To aid in the layout of the dashboard, I used dash-bootstrap-components (dbc)</a:t>
            </a:r>
            <a:endParaRPr/>
          </a:p>
          <a:p>
            <a:pPr indent="-298450" lvl="2" marL="1371600" rtl="0" algn="l">
              <a:spcBef>
                <a:spcPts val="0"/>
              </a:spcBef>
              <a:spcAft>
                <a:spcPts val="0"/>
              </a:spcAft>
              <a:buSzPts val="1100"/>
              <a:buChar char="■"/>
            </a:pPr>
            <a:r>
              <a:rPr lang="en"/>
              <a:t>dash-bootstrap-components is a library of Bootstrap components for Plotly Dash that allows for seamless app layouts</a:t>
            </a:r>
            <a:endParaRPr/>
          </a:p>
          <a:p>
            <a:pPr indent="-298450" lvl="1" marL="914400" rtl="0" algn="l">
              <a:spcBef>
                <a:spcPts val="0"/>
              </a:spcBef>
              <a:spcAft>
                <a:spcPts val="0"/>
              </a:spcAft>
              <a:buSzPts val="1100"/>
              <a:buChar char="○"/>
            </a:pPr>
            <a:r>
              <a:rPr lang="en"/>
              <a:t>Within the code pictured, I set up the Dash app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7c07f8e7d_2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7c07f8e7d_2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First I will explain the code used to create the Bitcoin Price Forecasts chart within the first row of the dashboard</a:t>
            </a:r>
            <a:endParaRPr/>
          </a:p>
          <a:p>
            <a:pPr indent="-298450" lvl="1" marL="914400" rtl="0" algn="l">
              <a:spcBef>
                <a:spcPts val="0"/>
              </a:spcBef>
              <a:spcAft>
                <a:spcPts val="0"/>
              </a:spcAft>
              <a:buSzPts val="1100"/>
              <a:buChar char="○"/>
            </a:pPr>
            <a:r>
              <a:rPr lang="en"/>
              <a:t>To create this portion of the dashboard, I created an HTML header, a dash core component (dcc) graph element for the Bitcoin price forecasts </a:t>
            </a:r>
            <a:r>
              <a:rPr lang="en"/>
              <a:t>line/scatter plot</a:t>
            </a:r>
            <a:r>
              <a:rPr lang="en"/>
              <a:t>, and a dcc interval element</a:t>
            </a:r>
            <a:endParaRPr/>
          </a:p>
          <a:p>
            <a:pPr indent="-298450" lvl="1" marL="914400" rtl="0" algn="l">
              <a:spcBef>
                <a:spcPts val="0"/>
              </a:spcBef>
              <a:spcAft>
                <a:spcPts val="0"/>
              </a:spcAft>
              <a:buSzPts val="1100"/>
              <a:buChar char="○"/>
            </a:pPr>
            <a:r>
              <a:rPr lang="en"/>
              <a:t>Interval components update your app in real-time without needing to refresh the page or click on any buttons</a:t>
            </a:r>
            <a:endParaRPr/>
          </a:p>
          <a:p>
            <a:pPr indent="-298450" lvl="1" marL="914400" rtl="0" algn="l">
              <a:spcBef>
                <a:spcPts val="0"/>
              </a:spcBef>
              <a:spcAft>
                <a:spcPts val="0"/>
              </a:spcAft>
              <a:buSzPts val="1100"/>
              <a:buChar char="○"/>
            </a:pPr>
            <a:r>
              <a:rPr lang="en"/>
              <a:t>As the code shows, our interval calls for an update to be made every 30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7c07f8e7d_2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7c07f8e7d_2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The following includes a callback decorator and update function for the bitcoin price forecasts graph</a:t>
            </a:r>
            <a:endParaRPr/>
          </a:p>
          <a:p>
            <a:pPr indent="-298450" lvl="1" marL="914400" rtl="0" algn="l">
              <a:spcBef>
                <a:spcPts val="0"/>
              </a:spcBef>
              <a:spcAft>
                <a:spcPts val="0"/>
              </a:spcAft>
              <a:buSzPts val="1100"/>
              <a:buChar char="○"/>
            </a:pPr>
            <a:r>
              <a:rPr lang="en"/>
              <a:t>Notice how I called the graph and interval id’s defined in the previous slide are within the callback decorator, as this is necessary for dash live updates</a:t>
            </a:r>
            <a:endParaRPr/>
          </a:p>
          <a:p>
            <a:pPr indent="-298450" lvl="1" marL="914400" rtl="0" algn="l">
              <a:spcBef>
                <a:spcPts val="0"/>
              </a:spcBef>
              <a:spcAft>
                <a:spcPts val="0"/>
              </a:spcAft>
              <a:buSzPts val="1100"/>
              <a:buChar char="○"/>
            </a:pPr>
            <a:r>
              <a:rPr lang="en"/>
              <a:t>Within the code we…</a:t>
            </a:r>
            <a:endParaRPr/>
          </a:p>
          <a:p>
            <a:pPr indent="-298450" lvl="2" marL="1371600" rtl="0" algn="l">
              <a:spcBef>
                <a:spcPts val="0"/>
              </a:spcBef>
              <a:spcAft>
                <a:spcPts val="0"/>
              </a:spcAft>
              <a:buSzPts val="1100"/>
              <a:buChar char="■"/>
            </a:pPr>
            <a:r>
              <a:rPr lang="en"/>
              <a:t>G</a:t>
            </a:r>
            <a:r>
              <a:rPr lang="en"/>
              <a:t>et a dataframe of the Bitcoin exchange data, which contains all of the actual price values and the predictions made by the model in the past 100 minutes</a:t>
            </a:r>
            <a:endParaRPr/>
          </a:p>
          <a:p>
            <a:pPr indent="-298450" lvl="2" marL="1371600" rtl="0" algn="l">
              <a:spcBef>
                <a:spcPts val="0"/>
              </a:spcBef>
              <a:spcAft>
                <a:spcPts val="0"/>
              </a:spcAft>
              <a:buSzPts val="1100"/>
              <a:buChar char="■"/>
            </a:pPr>
            <a:r>
              <a:rPr lang="en"/>
              <a:t>Add the current prediction for the next minute to the dataframe</a:t>
            </a:r>
            <a:endParaRPr/>
          </a:p>
          <a:p>
            <a:pPr indent="-298450" lvl="2" marL="1371600" rtl="0" algn="l">
              <a:spcBef>
                <a:spcPts val="0"/>
              </a:spcBef>
              <a:spcAft>
                <a:spcPts val="0"/>
              </a:spcAft>
              <a:buSzPts val="1100"/>
              <a:buChar char="■"/>
            </a:pPr>
            <a:r>
              <a:rPr lang="en"/>
              <a:t>Create a scatter/line plot with time as the x-axis and actual Bitcoin exchange rate as the y-axis</a:t>
            </a:r>
            <a:endParaRPr/>
          </a:p>
          <a:p>
            <a:pPr indent="-298450" lvl="2" marL="1371600" rtl="0" algn="l">
              <a:spcBef>
                <a:spcPts val="0"/>
              </a:spcBef>
              <a:spcAft>
                <a:spcPts val="0"/>
              </a:spcAft>
              <a:buSzPts val="1100"/>
              <a:buChar char="■"/>
            </a:pPr>
            <a:r>
              <a:rPr lang="en"/>
              <a:t>Create a scatter/line plot with time as the x-axis and predicted Bitcoin exchange rate as the y-axis</a:t>
            </a:r>
            <a:endParaRPr/>
          </a:p>
          <a:p>
            <a:pPr indent="-298450" lvl="2" marL="1371600" rtl="0" algn="l">
              <a:spcBef>
                <a:spcPts val="0"/>
              </a:spcBef>
              <a:spcAft>
                <a:spcPts val="0"/>
              </a:spcAft>
              <a:buSzPts val="1100"/>
              <a:buChar char="■"/>
            </a:pPr>
            <a:r>
              <a:rPr lang="en"/>
              <a:t>Format the chart’s design</a:t>
            </a:r>
            <a:endParaRPr/>
          </a:p>
          <a:p>
            <a:pPr indent="-298450" lvl="2" marL="1371600" rtl="0" algn="l">
              <a:spcBef>
                <a:spcPts val="0"/>
              </a:spcBef>
              <a:spcAft>
                <a:spcPts val="0"/>
              </a:spcAft>
              <a:buSzPts val="1100"/>
              <a:buChar char="■"/>
            </a:pPr>
            <a:r>
              <a:rPr lang="en"/>
              <a:t>Return a figure that combines the two scatter/line plots and the desired layout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7c07f8e7d_2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7c07f8e7d_2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Next I will explain the code used to create the evaluation metrics text and indicator chart within the second row of the dashboard</a:t>
            </a:r>
            <a:endParaRPr/>
          </a:p>
          <a:p>
            <a:pPr indent="-298450" lvl="1" marL="914400" rtl="0" algn="l">
              <a:spcBef>
                <a:spcPts val="0"/>
              </a:spcBef>
              <a:spcAft>
                <a:spcPts val="0"/>
              </a:spcAft>
              <a:buSzPts val="1100"/>
              <a:buChar char="○"/>
            </a:pPr>
            <a:r>
              <a:rPr lang="en"/>
              <a:t>To create this portion of the dashboard, I created an HTML header, 6 HTML headers for the evaluation metrics, a dcc graph element for the forecast indicator, and a dcc interval element</a:t>
            </a:r>
            <a:endParaRPr/>
          </a:p>
          <a:p>
            <a:pPr indent="-298450" lvl="1" marL="914400" rtl="0" algn="l">
              <a:spcBef>
                <a:spcPts val="0"/>
              </a:spcBef>
              <a:spcAft>
                <a:spcPts val="0"/>
              </a:spcAft>
              <a:buSzPts val="1100"/>
              <a:buChar char="○"/>
            </a:pPr>
            <a:r>
              <a:rPr lang="en">
                <a:solidFill>
                  <a:schemeClr val="dk1"/>
                </a:solidFill>
              </a:rPr>
              <a:t>As the code shows, our interval calls for an update to be made every 30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a7c07f8e7d_2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a7c07f8e7d_2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Clr>
                <a:schemeClr val="dk1"/>
              </a:buClr>
              <a:buSzPts val="1100"/>
              <a:buChar char="○"/>
            </a:pPr>
            <a:r>
              <a:rPr lang="en">
                <a:solidFill>
                  <a:schemeClr val="dk1"/>
                </a:solidFill>
              </a:rPr>
              <a:t>The following includes the callback decorator and update function for the accuracy for the past 5 hours header object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code for the other 5 HTML headers is pretty similar, but they use different evaluation metrics and parameters from Chris’ model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Within the code we…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Call Chris’ .accuracy() function with offset set to 300 and step set to 15</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This computes the accuracy over the past 300 minutes (i.e. 5 hours) in increments of 15 minutes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I define the desired style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And then I return the stylized text for the header object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a7c07f8e7d_2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a7c07f8e7d_2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Clr>
                <a:schemeClr val="dk1"/>
              </a:buClr>
              <a:buSzPts val="1100"/>
              <a:buChar char="○"/>
            </a:pPr>
            <a:r>
              <a:rPr lang="en">
                <a:solidFill>
                  <a:schemeClr val="dk1"/>
                </a:solidFill>
              </a:rPr>
              <a:t>The following includes the callback decorator and update function for the forecast indicator graph element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Within the code we…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Create a Plotly indicator graph, which visualizes a single value specified by the "value" attribute.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 our case, the “value” we wanted to visualize was the Bitcoin price forecast, which we access with Chris’ model’s predict() function. This is represented by the large number in the Indicator figure.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we define a “delta”, which </a:t>
            </a:r>
            <a:r>
              <a:rPr lang="en">
                <a:solidFill>
                  <a:schemeClr val="dk1"/>
                </a:solidFill>
              </a:rPr>
              <a:t>displays the difference between the “value” with respect to a reference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 our case, we wanted to see how different our Bitcoin forecast for the next minute deviates from the actual price of Bitcoin from the </a:t>
            </a:r>
            <a:r>
              <a:rPr lang="en"/>
              <a:t>past minute. In other words, how much do we predict the price of Bitcoin is going to increase or decrease within the next minute. This is represented by the smaller green/red text in the Indicator figure.</a:t>
            </a:r>
            <a:endParaRPr/>
          </a:p>
          <a:p>
            <a:pPr indent="-298450" lvl="2" marL="1371600" rtl="0" algn="l">
              <a:spcBef>
                <a:spcPts val="0"/>
              </a:spcBef>
              <a:spcAft>
                <a:spcPts val="0"/>
              </a:spcAft>
              <a:buSzPts val="1100"/>
              <a:buChar char="■"/>
            </a:pPr>
            <a:r>
              <a:rPr lang="en"/>
              <a:t>Then, we return the Indicator figure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a7c07f8e7d_2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a7c07f8e7d_2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Next I will explain the code used to create the trading signals gauge chart within the second row of the dashboard</a:t>
            </a:r>
            <a:endParaRPr/>
          </a:p>
          <a:p>
            <a:pPr indent="-298450" lvl="1" marL="914400" rtl="0" algn="l">
              <a:spcBef>
                <a:spcPts val="0"/>
              </a:spcBef>
              <a:spcAft>
                <a:spcPts val="0"/>
              </a:spcAft>
              <a:buSzPts val="1100"/>
              <a:buChar char="○"/>
            </a:pPr>
            <a:r>
              <a:rPr lang="en"/>
              <a:t>To create this portion of the dashboard, I created an HTML header, a dcc graph element for the trading gauge, and a dcc interval element</a:t>
            </a:r>
            <a:endParaRPr/>
          </a:p>
          <a:p>
            <a:pPr indent="-298450" lvl="1" marL="914400" rtl="0" algn="l">
              <a:spcBef>
                <a:spcPts val="0"/>
              </a:spcBef>
              <a:spcAft>
                <a:spcPts val="0"/>
              </a:spcAft>
              <a:buSzPts val="1100"/>
              <a:buChar char="○"/>
            </a:pPr>
            <a:r>
              <a:rPr lang="en">
                <a:solidFill>
                  <a:schemeClr val="dk1"/>
                </a:solidFill>
              </a:rPr>
              <a:t>As the code shows, our interval calls for an update to be made every 30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7c07f8e7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7c07f8e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a7c07f8e7d_2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a7c07f8e7d_2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1" marL="914400" rtl="0" algn="l">
              <a:spcBef>
                <a:spcPts val="0"/>
              </a:spcBef>
              <a:spcAft>
                <a:spcPts val="0"/>
              </a:spcAft>
              <a:buSzPts val="1100"/>
              <a:buChar char="○"/>
            </a:pPr>
            <a:r>
              <a:rPr lang="en"/>
              <a:t>The following includes the callback decorator and update function for the trading signals gauge </a:t>
            </a:r>
            <a:endParaRPr/>
          </a:p>
          <a:p>
            <a:pPr indent="-298450" lvl="1" marL="914400" rtl="0" algn="l">
              <a:spcBef>
                <a:spcPts val="0"/>
              </a:spcBef>
              <a:spcAft>
                <a:spcPts val="0"/>
              </a:spcAft>
              <a:buSzPts val="1100"/>
              <a:buChar char="○"/>
            </a:pPr>
            <a:r>
              <a:rPr lang="en"/>
              <a:t>Within this function, we </a:t>
            </a:r>
            <a:endParaRPr/>
          </a:p>
          <a:p>
            <a:pPr indent="-298450" lvl="2" marL="1371600" rtl="0" algn="l">
              <a:spcBef>
                <a:spcPts val="0"/>
              </a:spcBef>
              <a:spcAft>
                <a:spcPts val="0"/>
              </a:spcAft>
              <a:buSzPts val="1100"/>
              <a:buChar char="■"/>
            </a:pPr>
            <a:r>
              <a:rPr lang="en"/>
              <a:t>First created a helper function get_start_time to help us call the historical Bitcoin exchange rates in minutely granularity</a:t>
            </a:r>
            <a:endParaRPr/>
          </a:p>
          <a:p>
            <a:pPr indent="-298450" lvl="2" marL="1371600" rtl="0" algn="l">
              <a:spcBef>
                <a:spcPts val="0"/>
              </a:spcBef>
              <a:spcAft>
                <a:spcPts val="0"/>
              </a:spcAft>
              <a:buSzPts val="1100"/>
              <a:buChar char="■"/>
            </a:pPr>
            <a:r>
              <a:rPr lang="en"/>
              <a:t>Next, we called the helper functions get_by_range and get_start_time from the btcstock class in the datastore file and extracted historical Bitcoin exchange rates from the past 1440 minutes or 24 hours.</a:t>
            </a:r>
            <a:endParaRPr/>
          </a:p>
          <a:p>
            <a:pPr indent="-298450" lvl="2" marL="1371600" rtl="0" algn="l">
              <a:spcBef>
                <a:spcPts val="0"/>
              </a:spcBef>
              <a:spcAft>
                <a:spcPts val="0"/>
              </a:spcAft>
              <a:buSzPts val="1100"/>
              <a:buChar char="■"/>
            </a:pPr>
            <a:r>
              <a:rPr lang="en"/>
              <a:t>As previously mentioned, this update function is called every 30 seconds in the dashboard</a:t>
            </a:r>
            <a:endParaRPr/>
          </a:p>
          <a:p>
            <a:pPr indent="-298450" lvl="2" marL="1371600" rtl="0" algn="l">
              <a:spcBef>
                <a:spcPts val="0"/>
              </a:spcBef>
              <a:spcAft>
                <a:spcPts val="0"/>
              </a:spcAft>
              <a:buSzPts val="1100"/>
              <a:buChar char="■"/>
            </a:pPr>
            <a:r>
              <a:rPr lang="en"/>
              <a:t>Next, we used a helper function called “fill_trends” which uses a python library called Technical Analysis to help compute the technical indicators that we need for the trading strategies</a:t>
            </a:r>
            <a:endParaRPr/>
          </a:p>
          <a:p>
            <a:pPr indent="-298450" lvl="2" marL="1371600" rtl="0" algn="l">
              <a:spcBef>
                <a:spcPts val="0"/>
              </a:spcBef>
              <a:spcAft>
                <a:spcPts val="0"/>
              </a:spcAft>
              <a:buSzPts val="1100"/>
              <a:buChar char="■"/>
            </a:pPr>
            <a:r>
              <a:rPr lang="en"/>
              <a:t>Then, we called the ema_strategy function and ichimoku_strategy functions which outputs an array of -1, 0, or 1, which represents sell, neutral, and buy, respectively</a:t>
            </a:r>
            <a:endParaRPr/>
          </a:p>
          <a:p>
            <a:pPr indent="-298450" lvl="2" marL="1371600" rtl="0" algn="l">
              <a:spcBef>
                <a:spcPts val="0"/>
              </a:spcBef>
              <a:spcAft>
                <a:spcPts val="0"/>
              </a:spcAft>
              <a:buSzPts val="1100"/>
              <a:buChar char="■"/>
            </a:pPr>
            <a:r>
              <a:rPr lang="en"/>
              <a:t>The results of the trading strategies are then combined </a:t>
            </a:r>
            <a:endParaRPr/>
          </a:p>
          <a:p>
            <a:pPr indent="-298450" lvl="2" marL="1371600" rtl="0" algn="l">
              <a:spcBef>
                <a:spcPts val="0"/>
              </a:spcBef>
              <a:spcAft>
                <a:spcPts val="0"/>
              </a:spcAft>
              <a:buSzPts val="1100"/>
              <a:buChar char="■"/>
            </a:pPr>
            <a:r>
              <a:rPr lang="en"/>
              <a:t>Lastly, we computed the overall strength by taking the average of the array of trading signals</a:t>
            </a:r>
            <a:endParaRPr/>
          </a:p>
          <a:p>
            <a:pPr indent="-298450" lvl="2" marL="1371600" rtl="0" algn="l">
              <a:spcBef>
                <a:spcPts val="0"/>
              </a:spcBef>
              <a:spcAft>
                <a:spcPts val="0"/>
              </a:spcAft>
              <a:buSzPts val="1100"/>
              <a:buChar char="■"/>
            </a:pPr>
            <a:r>
              <a:rPr lang="en"/>
              <a:t>Then we used the gauge helper function to convert the numerical result into a string that ranges from strong sell to strong buy</a:t>
            </a:r>
            <a:endParaRPr/>
          </a:p>
          <a:p>
            <a:pPr indent="-298450" lvl="2" marL="1371600" rtl="0" algn="l">
              <a:spcBef>
                <a:spcPts val="0"/>
              </a:spcBef>
              <a:spcAft>
                <a:spcPts val="0"/>
              </a:spcAft>
              <a:buSzPts val="1100"/>
              <a:buChar char="■"/>
            </a:pPr>
            <a:r>
              <a:rPr lang="en"/>
              <a:t>The picture in the top right corner is an example of what’s being outputted by this update function</a:t>
            </a:r>
            <a:endParaRPr/>
          </a:p>
          <a:p>
            <a:pPr indent="-298450" lvl="1" marL="914400" rtl="0" algn="l">
              <a:spcBef>
                <a:spcPts val="0"/>
              </a:spcBef>
              <a:spcAft>
                <a:spcPts val="0"/>
              </a:spcAft>
              <a:buSzPts val="1100"/>
              <a:buChar char="○"/>
            </a:pPr>
            <a:r>
              <a:rPr lang="en"/>
              <a:t>In the following slides, I will go over the methods and strategies being called in this update function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0acad157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0acad157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0" marL="914400" rtl="0" algn="l">
              <a:spcBef>
                <a:spcPts val="0"/>
              </a:spcBef>
              <a:spcAft>
                <a:spcPts val="0"/>
              </a:spcAft>
              <a:buSzPts val="1100"/>
              <a:buChar char="●"/>
            </a:pPr>
            <a:r>
              <a:rPr lang="en"/>
              <a:t>First of all, we wrote this fill trends method to compute the </a:t>
            </a:r>
            <a:r>
              <a:rPr lang="en"/>
              <a:t>technical</a:t>
            </a:r>
            <a:r>
              <a:rPr lang="en"/>
              <a:t> indicators </a:t>
            </a:r>
            <a:r>
              <a:rPr lang="en">
                <a:solidFill>
                  <a:schemeClr val="dk1"/>
                </a:solidFill>
              </a:rPr>
              <a:t>such as the exponential moving averages of various time periods and the five different ichimoku cloud indicators </a:t>
            </a:r>
            <a:endParaRPr/>
          </a:p>
          <a:p>
            <a:pPr indent="-298450" lvl="0" marL="914400" rtl="0" algn="l">
              <a:spcBef>
                <a:spcPts val="0"/>
              </a:spcBef>
              <a:spcAft>
                <a:spcPts val="0"/>
              </a:spcAft>
              <a:buSzPts val="1100"/>
              <a:buChar char="●"/>
            </a:pPr>
            <a:r>
              <a:rPr lang="en"/>
              <a:t>We were able to easily accomplish this task using a library called Technical Analysis, abbreviated as ta.</a:t>
            </a:r>
            <a:endParaRPr/>
          </a:p>
          <a:p>
            <a:pPr indent="-298450" lvl="0" marL="914400" rtl="0" algn="l">
              <a:spcBef>
                <a:spcPts val="0"/>
              </a:spcBef>
              <a:spcAft>
                <a:spcPts val="0"/>
              </a:spcAft>
              <a:buSzPts val="1100"/>
              <a:buChar char="●"/>
            </a:pPr>
            <a:r>
              <a:rPr lang="en"/>
              <a:t>This library is very useful to do feature engineering from financial time series datasets</a:t>
            </a:r>
            <a:endParaRPr/>
          </a:p>
          <a:p>
            <a:pPr indent="-298450" lvl="0" marL="914400" rtl="0" algn="l">
              <a:spcBef>
                <a:spcPts val="0"/>
              </a:spcBef>
              <a:spcAft>
                <a:spcPts val="0"/>
              </a:spcAft>
              <a:buSzPts val="1100"/>
              <a:buChar char="●"/>
            </a:pPr>
            <a:r>
              <a:rPr lang="en"/>
              <a:t>This is the same method we use to create the features for our LSTM model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a81dfa23d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a81dfa23d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Script (Vivian)</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As mentioned in the previous slide, one of the strategies used is called the EMA crossover strategy.</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EMA stands for Exponential Moving Average, which smooths out the price fluctuations by taking a weighted average of recent prices. It weighs recent prices more heavily.</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crossover strategy uses two moving averages, one with a shorter time period and one with a longer time period.</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moving average with a shorter time period follows the actual fluctuation more closely, while the longer time period smooths out the fluctuations more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buy signal is triggered when the shorter moving average rises above the longer moving average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sell signal is triggered when the shorter moving average falls below the longer moving average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This function returns the dataframe with the trading signal at each time step</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81dfa23d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81dfa23d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0" marL="914400" rtl="0" algn="l">
              <a:spcBef>
                <a:spcPts val="0"/>
              </a:spcBef>
              <a:spcAft>
                <a:spcPts val="0"/>
              </a:spcAft>
              <a:buSzPts val="1100"/>
              <a:buChar char="●"/>
            </a:pPr>
            <a:r>
              <a:rPr lang="en"/>
              <a:t>To help you better understand what it looks like, I plotted the result of one of the EMA crossovers pairs, with EMA 34 and EMA 55, which smooths out the fluctuation using 34 minutes and 55 minute intervals, respectively</a:t>
            </a:r>
            <a:endParaRPr/>
          </a:p>
          <a:p>
            <a:pPr indent="-298450" lvl="0" marL="914400" rtl="0" algn="l">
              <a:spcBef>
                <a:spcPts val="0"/>
              </a:spcBef>
              <a:spcAft>
                <a:spcPts val="0"/>
              </a:spcAft>
              <a:buSzPts val="1100"/>
              <a:buChar char="●"/>
            </a:pPr>
            <a:r>
              <a:rPr lang="en"/>
              <a:t>As you can see, when the shorter EMA (blue line) crosses above the longer EMA (green line), the buy signal is triggered. It’s represented by the green triangle in the chart here.</a:t>
            </a:r>
            <a:endParaRPr/>
          </a:p>
          <a:p>
            <a:pPr indent="-298450" lvl="0" marL="914400" rtl="0" algn="l">
              <a:spcBef>
                <a:spcPts val="0"/>
              </a:spcBef>
              <a:spcAft>
                <a:spcPts val="0"/>
              </a:spcAft>
              <a:buSzPts val="1100"/>
              <a:buChar char="●"/>
            </a:pPr>
            <a:r>
              <a:rPr lang="en"/>
              <a:t>The opposite is true for the sell signal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a81dfa23d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a81dfa23d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0" marL="914400" rtl="0" algn="l">
              <a:spcBef>
                <a:spcPts val="0"/>
              </a:spcBef>
              <a:spcAft>
                <a:spcPts val="0"/>
              </a:spcAft>
              <a:buSzPts val="1100"/>
              <a:buChar char="●"/>
            </a:pPr>
            <a:r>
              <a:rPr lang="en"/>
              <a:t>This is the ema_strategy function</a:t>
            </a:r>
            <a:endParaRPr/>
          </a:p>
          <a:p>
            <a:pPr indent="-298450" lvl="0" marL="914400" rtl="0" algn="l">
              <a:spcBef>
                <a:spcPts val="0"/>
              </a:spcBef>
              <a:spcAft>
                <a:spcPts val="0"/>
              </a:spcAft>
              <a:buSzPts val="1100"/>
              <a:buChar char="●"/>
            </a:pPr>
            <a:r>
              <a:rPr lang="en"/>
              <a:t>As you can see, we used created 10 EMA pairs with different combination of the timeperiods</a:t>
            </a:r>
            <a:endParaRPr/>
          </a:p>
          <a:p>
            <a:pPr indent="-298450" lvl="0" marL="914400" rtl="0" algn="l">
              <a:spcBef>
                <a:spcPts val="0"/>
              </a:spcBef>
              <a:spcAft>
                <a:spcPts val="0"/>
              </a:spcAft>
              <a:buSzPts val="1100"/>
              <a:buChar char="●"/>
            </a:pPr>
            <a:r>
              <a:rPr lang="en"/>
              <a:t>The shorter time periods were chosen using values from the </a:t>
            </a:r>
            <a:r>
              <a:rPr lang="en"/>
              <a:t>Fibonacci</a:t>
            </a:r>
            <a:r>
              <a:rPr lang="en"/>
              <a:t> sequence, such as 5, 13, 21, 34, and 55</a:t>
            </a:r>
            <a:endParaRPr/>
          </a:p>
          <a:p>
            <a:pPr indent="-298450" lvl="0" marL="914400" rtl="0" algn="l">
              <a:spcBef>
                <a:spcPts val="0"/>
              </a:spcBef>
              <a:spcAft>
                <a:spcPts val="0"/>
              </a:spcAft>
              <a:buSzPts val="1100"/>
              <a:buChar char="●"/>
            </a:pPr>
            <a:r>
              <a:rPr lang="en"/>
              <a:t>The longer time periods 100 and 200 are popular values used by technical traders in practice</a:t>
            </a:r>
            <a:endParaRPr/>
          </a:p>
          <a:p>
            <a:pPr indent="-298450" lvl="0" marL="914400" rtl="0" algn="l">
              <a:spcBef>
                <a:spcPts val="0"/>
              </a:spcBef>
              <a:spcAft>
                <a:spcPts val="0"/>
              </a:spcAft>
              <a:buSzPts val="1100"/>
              <a:buChar char="●"/>
            </a:pPr>
            <a:r>
              <a:rPr lang="en"/>
              <a:t>Within this function, we called the ma_crossover function to compute the trading signal for the 10 EMA pairs</a:t>
            </a:r>
            <a:endParaRPr/>
          </a:p>
          <a:p>
            <a:pPr indent="-298450" lvl="0" marL="914400" rtl="0" algn="l">
              <a:spcBef>
                <a:spcPts val="0"/>
              </a:spcBef>
              <a:spcAft>
                <a:spcPts val="0"/>
              </a:spcAft>
              <a:buSzPts val="1100"/>
              <a:buChar char="●"/>
            </a:pPr>
            <a:r>
              <a:rPr lang="en"/>
              <a:t>The reason why we used 10 pairs is because EMA is a lagging indicator, which means it doesn’t give you the trading signal at the best time of entrance and exit. </a:t>
            </a:r>
            <a:endParaRPr/>
          </a:p>
          <a:p>
            <a:pPr indent="-298450" lvl="0" marL="914400" rtl="0" algn="l">
              <a:spcBef>
                <a:spcPts val="0"/>
              </a:spcBef>
              <a:spcAft>
                <a:spcPts val="0"/>
              </a:spcAft>
              <a:buSzPts val="1100"/>
              <a:buChar char="●"/>
            </a:pPr>
            <a:r>
              <a:rPr lang="en"/>
              <a:t>Sometimes the signal is triggered after the momentum already reversed</a:t>
            </a:r>
            <a:endParaRPr/>
          </a:p>
          <a:p>
            <a:pPr indent="-298450" lvl="0" marL="914400" rtl="0" algn="l">
              <a:spcBef>
                <a:spcPts val="0"/>
              </a:spcBef>
              <a:spcAft>
                <a:spcPts val="0"/>
              </a:spcAft>
              <a:buSzPts val="1100"/>
              <a:buChar char="●"/>
            </a:pPr>
            <a:r>
              <a:rPr lang="en"/>
              <a:t>However, EMA strategy is still a good trading strategy because it is less aggressive and less risky, which is inline with our product’s goal to minimize investor’s risk while making profit during day trade</a:t>
            </a:r>
            <a:endParaRPr/>
          </a:p>
          <a:p>
            <a:pPr indent="-298450" lvl="0" marL="914400" rtl="0" algn="l">
              <a:spcBef>
                <a:spcPts val="0"/>
              </a:spcBef>
              <a:spcAft>
                <a:spcPts val="0"/>
              </a:spcAft>
              <a:buSzPts val="1100"/>
              <a:buChar char="●"/>
            </a:pPr>
            <a:r>
              <a:rPr lang="en"/>
              <a:t>This function outputs the resulting signals from the 10 strategies as an array. It’s appended with the results from the ichimoku strategy function to get an overall gauge</a:t>
            </a:r>
            <a:endParaRPr/>
          </a:p>
          <a:p>
            <a:pPr indent="0" lvl="0" marL="0" rtl="0" algn="l">
              <a:spcBef>
                <a:spcPts val="0"/>
              </a:spcBef>
              <a:spcAft>
                <a:spcPts val="0"/>
              </a:spcAft>
              <a:buNone/>
            </a:pPr>
            <a:r>
              <a:t/>
            </a:r>
            <a:endParaRPr/>
          </a:p>
          <a:p>
            <a:pPr indent="-298450" lvl="0" marL="914400" rtl="0" algn="l">
              <a:spcBef>
                <a:spcPts val="0"/>
              </a:spcBef>
              <a:spcAft>
                <a:spcPts val="0"/>
              </a:spcAft>
              <a:buClr>
                <a:schemeClr val="dk1"/>
              </a:buClr>
              <a:buSzPts val="1100"/>
              <a:buChar char="●"/>
            </a:pPr>
            <a:r>
              <a:rPr lang="en">
                <a:solidFill>
                  <a:schemeClr val="dk1"/>
                </a:solidFill>
              </a:rPr>
              <a:t>These 10 strategies outputs trading signal in varying frequency. Thus, it’s highly unlikely all 10 strategies will output the same signal at the same time. </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If we have more time, we would change the way we display our technical analysis tool on the dashboard.</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Instead of an overall gauge that takes the average of all these strategies, we would display the signals for each individual strategies and display the signals on a chart as shown in the previous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a81dfa23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a81dfa23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0" marL="914400" rtl="0" algn="l">
              <a:spcBef>
                <a:spcPts val="0"/>
              </a:spcBef>
              <a:spcAft>
                <a:spcPts val="0"/>
              </a:spcAft>
              <a:buSzPts val="1100"/>
              <a:buChar char="●"/>
            </a:pPr>
            <a:r>
              <a:rPr lang="en"/>
              <a:t>The other trading strategy we integrated is based on a popular indicator called the Ichimoku Cloud.</a:t>
            </a:r>
            <a:endParaRPr/>
          </a:p>
          <a:p>
            <a:pPr indent="-298450" lvl="0" marL="914400" rtl="0" algn="l">
              <a:spcBef>
                <a:spcPts val="0"/>
              </a:spcBef>
              <a:spcAft>
                <a:spcPts val="0"/>
              </a:spcAft>
              <a:buSzPts val="1100"/>
              <a:buChar char="●"/>
            </a:pPr>
            <a:r>
              <a:rPr lang="en"/>
              <a:t>T</a:t>
            </a:r>
            <a:r>
              <a:rPr lang="en"/>
              <a:t>he Ichimoku Cloud is really a set of 5 indicators designed as a standalone trading system. These indicators can be used to identify support and resistance, determine trend direction and generate trading signals.</a:t>
            </a:r>
            <a:endParaRPr/>
          </a:p>
          <a:p>
            <a:pPr indent="-298450" lvl="0" marL="914400" rtl="0" algn="l">
              <a:spcBef>
                <a:spcPts val="0"/>
              </a:spcBef>
              <a:spcAft>
                <a:spcPts val="0"/>
              </a:spcAft>
              <a:buSzPts val="1100"/>
              <a:buChar char="●"/>
            </a:pPr>
            <a:r>
              <a:rPr lang="en"/>
              <a:t>This function contains two strategies. One is called the </a:t>
            </a:r>
            <a:r>
              <a:rPr lang="en">
                <a:solidFill>
                  <a:schemeClr val="dk1"/>
                </a:solidFill>
              </a:rPr>
              <a:t>conversion base signal strategy </a:t>
            </a:r>
            <a:r>
              <a:rPr lang="en"/>
              <a:t>and the other is called the </a:t>
            </a:r>
            <a:r>
              <a:rPr lang="en">
                <a:solidFill>
                  <a:schemeClr val="dk1"/>
                </a:solidFill>
              </a:rPr>
              <a:t>price-base signal strategy</a:t>
            </a:r>
            <a:endParaRPr/>
          </a:p>
          <a:p>
            <a:pPr indent="-298450" lvl="0" marL="914400" rtl="0" algn="l">
              <a:spcBef>
                <a:spcPts val="0"/>
              </a:spcBef>
              <a:spcAft>
                <a:spcPts val="0"/>
              </a:spcAft>
              <a:buSzPts val="1100"/>
              <a:buChar char="●"/>
            </a:pPr>
            <a:r>
              <a:rPr lang="en"/>
              <a:t>Each of these strategies contains three criterias to satisfy in order to trigger either the buy or sell signal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acad15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acad15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(Vivian)</a:t>
            </a:r>
            <a:endParaRPr/>
          </a:p>
          <a:p>
            <a:pPr indent="-298450" lvl="0" marL="914400" rtl="0" algn="l">
              <a:spcBef>
                <a:spcPts val="0"/>
              </a:spcBef>
              <a:spcAft>
                <a:spcPts val="0"/>
              </a:spcAft>
              <a:buClr>
                <a:schemeClr val="dk1"/>
              </a:buClr>
              <a:buSzPts val="1100"/>
              <a:buChar char="●"/>
            </a:pPr>
            <a:r>
              <a:rPr lang="en">
                <a:solidFill>
                  <a:schemeClr val="dk1"/>
                </a:solidFill>
              </a:rPr>
              <a:t>For the conversion base signal, if the price is above the green cloud (leading span a is greater than the leading span b) and the conversion span is above the base span, then we have a bullish or buy signal</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If the price is below the red cloud (leading span a is less than the leading span b) and the conversion span crosses below the base span, we take our profit and outputs a sell signal</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price-base signal follows a similar idea. If the price is above the green cloud and the price is above the base span, then we have a bullish or buy signal</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The opposite is true for the function to output a sell signal</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a7c07f8e7d_2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a7c07f8e7d_2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Within the code we...</a:t>
            </a:r>
            <a:endParaRPr/>
          </a:p>
          <a:p>
            <a:pPr indent="-298450" lvl="2" marL="1371600" rtl="0" algn="l">
              <a:spcBef>
                <a:spcPts val="0"/>
              </a:spcBef>
              <a:spcAft>
                <a:spcPts val="0"/>
              </a:spcAft>
              <a:buSzPts val="1100"/>
              <a:buChar char="■"/>
            </a:pPr>
            <a:r>
              <a:rPr lang="en"/>
              <a:t>The next step is then to demonstrate the results of Vivian’s trading strategies into the gauge chart</a:t>
            </a:r>
            <a:endParaRPr/>
          </a:p>
          <a:p>
            <a:pPr indent="-298450" lvl="2" marL="1371600" rtl="0" algn="l">
              <a:spcBef>
                <a:spcPts val="0"/>
              </a:spcBef>
              <a:spcAft>
                <a:spcPts val="0"/>
              </a:spcAft>
              <a:buSzPts val="1100"/>
              <a:buChar char="■"/>
            </a:pPr>
            <a:r>
              <a:rPr lang="en"/>
              <a:t>The following represents the handmade Plotly graph object I painstakingly created in HTML</a:t>
            </a:r>
            <a:endParaRPr/>
          </a:p>
          <a:p>
            <a:pPr indent="-298450" lvl="2" marL="1371600" rtl="0" algn="l">
              <a:spcBef>
                <a:spcPts val="0"/>
              </a:spcBef>
              <a:spcAft>
                <a:spcPts val="0"/>
              </a:spcAft>
              <a:buSzPts val="1100"/>
              <a:buChar char="■"/>
            </a:pPr>
            <a:r>
              <a:rPr lang="en"/>
              <a:t>In order to create this gauge plot, I had to overlay 2 Plotly pie charts and extremely customize their parameters and 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7c07f8e7d_2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7c07f8e7d_2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Within the code we...</a:t>
            </a:r>
            <a:endParaRPr/>
          </a:p>
          <a:p>
            <a:pPr indent="-298450" lvl="2" marL="1371600" rtl="0" algn="l">
              <a:spcBef>
                <a:spcPts val="0"/>
              </a:spcBef>
              <a:spcAft>
                <a:spcPts val="0"/>
              </a:spcAft>
              <a:buSzPts val="1100"/>
              <a:buChar char="■"/>
            </a:pPr>
            <a:r>
              <a:rPr lang="en"/>
              <a:t>We create a copy of the gauge figure explained in the previous slide</a:t>
            </a:r>
            <a:endParaRPr/>
          </a:p>
          <a:p>
            <a:pPr indent="-298450" lvl="2" marL="1371600" rtl="0" algn="l">
              <a:spcBef>
                <a:spcPts val="0"/>
              </a:spcBef>
              <a:spcAft>
                <a:spcPts val="0"/>
              </a:spcAft>
              <a:buSzPts val="1100"/>
              <a:buChar char="■"/>
            </a:pPr>
            <a:r>
              <a:rPr lang="en"/>
              <a:t>Then, based on the result of Vivian’s overall_gauge, we customize the gauge chart</a:t>
            </a:r>
            <a:endParaRPr/>
          </a:p>
          <a:p>
            <a:pPr indent="-298450" lvl="3" marL="1828800" rtl="0" algn="l">
              <a:spcBef>
                <a:spcPts val="0"/>
              </a:spcBef>
              <a:spcAft>
                <a:spcPts val="0"/>
              </a:spcAft>
              <a:buSzPts val="1100"/>
              <a:buChar char="●"/>
            </a:pPr>
            <a:r>
              <a:rPr lang="en"/>
              <a:t>Theta determines the direction the arrow will be pointing</a:t>
            </a:r>
            <a:endParaRPr/>
          </a:p>
          <a:p>
            <a:pPr indent="-298450" lvl="3" marL="1828800" rtl="0" algn="l">
              <a:spcBef>
                <a:spcPts val="0"/>
              </a:spcBef>
              <a:spcAft>
                <a:spcPts val="0"/>
              </a:spcAft>
              <a:buSzPts val="1100"/>
              <a:buChar char="●"/>
            </a:pPr>
            <a:r>
              <a:rPr lang="en"/>
              <a:t>We also determine what the result text will be and its corresponding color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a7c07f8e7d_2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a7c07f8e7d_2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Within the code we...</a:t>
            </a:r>
            <a:endParaRPr/>
          </a:p>
          <a:p>
            <a:pPr indent="-298450" lvl="2" marL="1371600" rtl="0" algn="l">
              <a:spcBef>
                <a:spcPts val="0"/>
              </a:spcBef>
              <a:spcAft>
                <a:spcPts val="0"/>
              </a:spcAft>
              <a:buSzPts val="1100"/>
              <a:buChar char="■"/>
            </a:pPr>
            <a:r>
              <a:rPr lang="en"/>
              <a:t>We add an annotation to the figure, which add the previously defined arrow and colored text</a:t>
            </a:r>
            <a:endParaRPr/>
          </a:p>
          <a:p>
            <a:pPr indent="-298450" lvl="2" marL="1371600" rtl="0" algn="l">
              <a:spcBef>
                <a:spcPts val="0"/>
              </a:spcBef>
              <a:spcAft>
                <a:spcPts val="0"/>
              </a:spcAft>
              <a:buSzPts val="1100"/>
              <a:buChar char="■"/>
            </a:pPr>
            <a:r>
              <a:rPr lang="en"/>
              <a:t>Define the layout for the figure</a:t>
            </a:r>
            <a:endParaRPr/>
          </a:p>
          <a:p>
            <a:pPr indent="-298450" lvl="2" marL="1371600" rtl="0" algn="l">
              <a:spcBef>
                <a:spcPts val="0"/>
              </a:spcBef>
              <a:spcAft>
                <a:spcPts val="0"/>
              </a:spcAft>
              <a:buSzPts val="1100"/>
              <a:buChar char="■"/>
            </a:pPr>
            <a:r>
              <a:rPr lang="en"/>
              <a:t>Then we return the customized gauge figure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7c07f8e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7c07f8e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7c07f8e7d_2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7c07f8e7d_2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Finally, I will explain the code used to create the twitter sentiment analysis indicator/line charts within the second row of the dashboard</a:t>
            </a:r>
            <a:endParaRPr/>
          </a:p>
          <a:p>
            <a:pPr indent="-298450" lvl="1" marL="914400" rtl="0" algn="l">
              <a:spcBef>
                <a:spcPts val="0"/>
              </a:spcBef>
              <a:spcAft>
                <a:spcPts val="0"/>
              </a:spcAft>
              <a:buSzPts val="1100"/>
              <a:buChar char="○"/>
            </a:pPr>
            <a:r>
              <a:rPr lang="en"/>
              <a:t>To create this portion of the dashboard,</a:t>
            </a:r>
            <a:r>
              <a:rPr lang="en"/>
              <a:t> I created an HTML header</a:t>
            </a:r>
            <a:r>
              <a:rPr lang="en"/>
              <a:t>, a dcc graph element for the tweet average polarity indicator/line chart, a dcc graph element for the tweet average subjectivity indicator/line chart, and a dcc interval element</a:t>
            </a:r>
            <a:endParaRPr/>
          </a:p>
          <a:p>
            <a:pPr indent="-298450" lvl="1" marL="914400" rtl="0" algn="l">
              <a:spcBef>
                <a:spcPts val="0"/>
              </a:spcBef>
              <a:spcAft>
                <a:spcPts val="0"/>
              </a:spcAft>
              <a:buSzPts val="1100"/>
              <a:buChar char="○"/>
            </a:pPr>
            <a:r>
              <a:rPr lang="en">
                <a:solidFill>
                  <a:schemeClr val="dk1"/>
                </a:solidFill>
              </a:rPr>
              <a:t>As the code shows, our interval calls for an update to be made every 30 seconds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a7c07f8e7d_2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a7c07f8e7d_2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Clr>
                <a:schemeClr val="dk1"/>
              </a:buClr>
              <a:buSzPts val="1100"/>
              <a:buChar char="○"/>
            </a:pPr>
            <a:r>
              <a:rPr lang="en">
                <a:solidFill>
                  <a:schemeClr val="dk1"/>
                </a:solidFill>
              </a:rPr>
              <a:t>The following includes the callback decorator and update function for the twitter average polarity line/indicator graph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code for the </a:t>
            </a:r>
            <a:r>
              <a:rPr lang="en"/>
              <a:t>twitter average subjectivity line/indicator graph</a:t>
            </a:r>
            <a:r>
              <a:rPr lang="en"/>
              <a:t> </a:t>
            </a:r>
            <a:r>
              <a:rPr lang="en">
                <a:solidFill>
                  <a:schemeClr val="dk1"/>
                </a:solidFill>
              </a:rPr>
              <a:t>is nearly identical, but it uses the ids and columns for subjectivity instead of polarity.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Within the code we…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Call Chris’ features() function to get all of the features collected by the machine learning model for the past hour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we create an indicator graph, where we showcase the average polarity for tweets within the last minute, and then see how much of an increase or decrease this was from the previous time step’s tweets average polarity</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we add a scatter/line plot to demonstrate the change in tweets’ average polarity within the past hour, with time on the x-axis and tweet average polarity on the y-axis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Finally we return the average polarity line/indicator graph</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7c07f8e7d_2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7c07f8e7d_2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Script (Michela)</a:t>
            </a:r>
            <a:endParaRPr/>
          </a:p>
          <a:p>
            <a:pPr indent="-298450" lvl="1" marL="914400" rtl="0" algn="l">
              <a:spcBef>
                <a:spcPts val="0"/>
              </a:spcBef>
              <a:spcAft>
                <a:spcPts val="0"/>
              </a:spcAft>
              <a:buSzPts val="1100"/>
              <a:buChar char="○"/>
            </a:pPr>
            <a:r>
              <a:rPr lang="en"/>
              <a:t>Finally, we bring all of these elements together within the app’s layout</a:t>
            </a:r>
            <a:endParaRPr/>
          </a:p>
          <a:p>
            <a:pPr indent="-298450" lvl="1" marL="914400" rtl="0" algn="l">
              <a:spcBef>
                <a:spcPts val="0"/>
              </a:spcBef>
              <a:spcAft>
                <a:spcPts val="0"/>
              </a:spcAft>
              <a:buSzPts val="1100"/>
              <a:buChar char="○"/>
            </a:pPr>
            <a:r>
              <a:rPr lang="en"/>
              <a:t>As the code demonstrates, I used the dash-bootstrap-components (dbc) library to design a clean and organized app layout with rows and columns</a:t>
            </a:r>
            <a:endParaRPr/>
          </a:p>
          <a:p>
            <a:pPr indent="-298450" lvl="1" marL="914400" rtl="0" algn="l">
              <a:spcBef>
                <a:spcPts val="0"/>
              </a:spcBef>
              <a:spcAft>
                <a:spcPts val="0"/>
              </a:spcAft>
              <a:buSzPts val="1100"/>
              <a:buChar char="○"/>
            </a:pPr>
            <a:r>
              <a:rPr lang="en"/>
              <a:t>Then, the last step is to run the dashboard!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a7c07f8e7d_2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a7c07f8e7d_2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-Michela shares screen to share the live dashboard-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b0acad157c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b0acad157c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a7c07f8e7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a7c07f8e7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acad157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acad157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7c07f8e7d_2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7c07f8e7d_2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7c07f8e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7c07f8e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7c07f8e7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7c07f8e7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0cc61dc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0cc61dc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Chris</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So now let’s understand how all these files work together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two databases you need to be concerned about - a real time one and a long-term 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database.py file is as you might have guessed contains the code that establishes a connection to the databases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built three loggers and each one is responsible for collecting and storing one type of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During the day the realtime database is filled with the data collected by the loggers and at the end of the day the data is flushed to long term storage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Lastly, an email is sent to me directly after the data is stored and it reports what happened for the day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benefit of doing it this way is scalability - so if you wanted to you could include more loggers quite easily</a:t>
            </a:r>
            <a:endParaRPr/>
          </a:p>
          <a:p>
            <a:pPr indent="-298450" lvl="0" marL="457200" rtl="0" algn="l">
              <a:spcBef>
                <a:spcPts val="0"/>
              </a:spcBef>
              <a:spcAft>
                <a:spcPts val="0"/>
              </a:spcAft>
              <a:buSzPts val="1100"/>
              <a:buChar char="●"/>
            </a:pPr>
            <a:r>
              <a:rPr lang="en"/>
              <a:t>One key design feature we have here is that we made the script robust to API failures. Whenever an error is encountered it logs the failure and keeps going. This means we don’t need to constantly restart it every time something bad happens - it can just run infinitely and we could check in every now and then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7c07f8e7d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7c07f8e7d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7c07f8e7d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7c07f8e7d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2417" y="665933"/>
            <a:ext cx="5632453" cy="2127741"/>
          </a:xfrm>
          <a:custGeom>
            <a:rect b="b" l="l" r="r" t="t"/>
            <a:pathLst>
              <a:path extrusionOk="0" h="46508" w="69455">
                <a:moveTo>
                  <a:pt x="0" y="1"/>
                </a:moveTo>
                <a:lnTo>
                  <a:pt x="0" y="46508"/>
                </a:lnTo>
                <a:lnTo>
                  <a:pt x="69455" y="46508"/>
                </a:lnTo>
                <a:lnTo>
                  <a:pt x="69455" y="42224"/>
                </a:lnTo>
                <a:lnTo>
                  <a:pt x="4628"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96588" y="571999"/>
            <a:ext cx="5642100" cy="2127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50150" y="867025"/>
            <a:ext cx="873905" cy="1063885"/>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50150" y="2187024"/>
            <a:ext cx="301398" cy="301432"/>
          </a:xfrm>
          <a:custGeom>
            <a:rect b="b" l="l" r="r" t="t"/>
            <a:pathLst>
              <a:path extrusionOk="0" h="8722" w="8721">
                <a:moveTo>
                  <a:pt x="0" y="1"/>
                </a:moveTo>
                <a:lnTo>
                  <a:pt x="0" y="8721"/>
                </a:lnTo>
                <a:lnTo>
                  <a:pt x="8720" y="8721"/>
                </a:lnTo>
                <a:lnTo>
                  <a:pt x="8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495989" y="2187024"/>
            <a:ext cx="301398" cy="301432"/>
          </a:xfrm>
          <a:custGeom>
            <a:rect b="b" l="l" r="r" t="t"/>
            <a:pathLst>
              <a:path extrusionOk="0" h="8722" w="8721">
                <a:moveTo>
                  <a:pt x="1" y="1"/>
                </a:moveTo>
                <a:lnTo>
                  <a:pt x="1" y="8721"/>
                </a:lnTo>
                <a:lnTo>
                  <a:pt x="8721" y="8721"/>
                </a:lnTo>
                <a:lnTo>
                  <a:pt x="87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41862" y="2187024"/>
            <a:ext cx="301398" cy="301432"/>
          </a:xfrm>
          <a:custGeom>
            <a:rect b="b" l="l" r="r" t="t"/>
            <a:pathLst>
              <a:path extrusionOk="0" h="8722" w="8721">
                <a:moveTo>
                  <a:pt x="0" y="1"/>
                </a:moveTo>
                <a:lnTo>
                  <a:pt x="0" y="8721"/>
                </a:lnTo>
                <a:lnTo>
                  <a:pt x="8720" y="8721"/>
                </a:lnTo>
                <a:lnTo>
                  <a:pt x="8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62947" y="646974"/>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074688" y="646974"/>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2"/>
          <p:cNvCxnSpPr/>
          <p:nvPr/>
        </p:nvCxnSpPr>
        <p:spPr>
          <a:xfrm>
            <a:off x="796604" y="794175"/>
            <a:ext cx="5650500" cy="0"/>
          </a:xfrm>
          <a:prstGeom prst="straightConnector1">
            <a:avLst/>
          </a:prstGeom>
          <a:noFill/>
          <a:ln cap="flat" cmpd="sng" w="9525">
            <a:solidFill>
              <a:schemeClr val="accent1"/>
            </a:solidFill>
            <a:prstDash val="solid"/>
            <a:round/>
            <a:headEnd len="med" w="med" type="none"/>
            <a:tailEnd len="med" w="med" type="none"/>
          </a:ln>
        </p:spPr>
      </p:cxnSp>
      <p:sp>
        <p:nvSpPr>
          <p:cNvPr id="18" name="Google Shape;18;p2"/>
          <p:cNvSpPr/>
          <p:nvPr/>
        </p:nvSpPr>
        <p:spPr>
          <a:xfrm>
            <a:off x="1186426" y="646974"/>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cap="flat" cmpd="sng" w="9525">
              <a:solidFill>
                <a:schemeClr val="lt1"/>
              </a:solidFill>
              <a:prstDash val="solid"/>
              <a:round/>
              <a:headEnd len="med" w="med" type="none"/>
              <a:tailEnd len="med" w="med" type="none"/>
            </a:ln>
          </p:spPr>
        </p:cxnSp>
        <p:cxnSp>
          <p:nvCxnSpPr>
            <p:cNvPr id="21" name="Google Shape;21;p2"/>
            <p:cNvCxnSpPr/>
            <p:nvPr/>
          </p:nvCxnSpPr>
          <p:spPr>
            <a:xfrm>
              <a:off x="2028900" y="1047825"/>
              <a:ext cx="1621800" cy="0"/>
            </a:xfrm>
            <a:prstGeom prst="straightConnector1">
              <a:avLst/>
            </a:prstGeom>
            <a:noFill/>
            <a:ln cap="flat" cmpd="sng" w="9525">
              <a:solidFill>
                <a:schemeClr val="lt1"/>
              </a:solidFill>
              <a:prstDash val="solid"/>
              <a:round/>
              <a:headEnd len="med" w="med" type="none"/>
              <a:tailEnd len="med" w="med" type="none"/>
            </a:ln>
          </p:spPr>
        </p:cxnSp>
        <p:cxnSp>
          <p:nvCxnSpPr>
            <p:cNvPr id="22" name="Google Shape;22;p2"/>
            <p:cNvCxnSpPr/>
            <p:nvPr/>
          </p:nvCxnSpPr>
          <p:spPr>
            <a:xfrm>
              <a:off x="2028900" y="1220300"/>
              <a:ext cx="1621800" cy="0"/>
            </a:xfrm>
            <a:prstGeom prst="straightConnector1">
              <a:avLst/>
            </a:prstGeom>
            <a:noFill/>
            <a:ln cap="flat" cmpd="sng" w="9525">
              <a:solidFill>
                <a:schemeClr val="lt1"/>
              </a:solidFill>
              <a:prstDash val="solid"/>
              <a:round/>
              <a:headEnd len="med" w="med" type="none"/>
              <a:tailEnd len="med" w="med" type="none"/>
            </a:ln>
          </p:spPr>
        </p:cxnSp>
        <p:cxnSp>
          <p:nvCxnSpPr>
            <p:cNvPr id="23" name="Google Shape;23;p2"/>
            <p:cNvCxnSpPr/>
            <p:nvPr/>
          </p:nvCxnSpPr>
          <p:spPr>
            <a:xfrm>
              <a:off x="2028900" y="1392775"/>
              <a:ext cx="828000" cy="0"/>
            </a:xfrm>
            <a:prstGeom prst="straightConnector1">
              <a:avLst/>
            </a:prstGeom>
            <a:noFill/>
            <a:ln cap="flat" cmpd="sng" w="9525">
              <a:solidFill>
                <a:schemeClr val="lt1"/>
              </a:solidFill>
              <a:prstDash val="solid"/>
              <a:round/>
              <a:headEnd len="med" w="med" type="none"/>
              <a:tailEnd len="med" w="med" type="none"/>
            </a:ln>
          </p:spPr>
        </p:cxnSp>
      </p:grpSp>
      <p:sp>
        <p:nvSpPr>
          <p:cNvPr id="24" name="Google Shape;24;p2"/>
          <p:cNvSpPr txBox="1"/>
          <p:nvPr>
            <p:ph type="ctrTitle"/>
          </p:nvPr>
        </p:nvSpPr>
        <p:spPr>
          <a:xfrm>
            <a:off x="1173900" y="819525"/>
            <a:ext cx="4900500" cy="1633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25" name="Google Shape;25;p2"/>
          <p:cNvSpPr txBox="1"/>
          <p:nvPr>
            <p:ph idx="1" type="subTitle"/>
          </p:nvPr>
        </p:nvSpPr>
        <p:spPr>
          <a:xfrm>
            <a:off x="760725" y="2932325"/>
            <a:ext cx="26523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grpSp>
        <p:nvGrpSpPr>
          <p:cNvPr id="96" name="Google Shape;96;p11"/>
          <p:cNvGrpSpPr/>
          <p:nvPr/>
        </p:nvGrpSpPr>
        <p:grpSpPr>
          <a:xfrm>
            <a:off x="1937362" y="586918"/>
            <a:ext cx="5269279" cy="2221666"/>
            <a:chOff x="1937362" y="586918"/>
            <a:chExt cx="5269279" cy="2221666"/>
          </a:xfrm>
        </p:grpSpPr>
        <p:sp>
          <p:nvSpPr>
            <p:cNvPr id="97" name="Google Shape;97;p11"/>
            <p:cNvSpPr/>
            <p:nvPr/>
          </p:nvSpPr>
          <p:spPr>
            <a:xfrm>
              <a:off x="1937362" y="680843"/>
              <a:ext cx="5092788" cy="2127741"/>
            </a:xfrm>
            <a:custGeom>
              <a:rect b="b" l="l" r="r" t="t"/>
              <a:pathLst>
                <a:path extrusionOk="0" h="46508" w="69455">
                  <a:moveTo>
                    <a:pt x="0" y="1"/>
                  </a:moveTo>
                  <a:lnTo>
                    <a:pt x="0" y="46508"/>
                  </a:lnTo>
                  <a:lnTo>
                    <a:pt x="69455" y="46508"/>
                  </a:lnTo>
                  <a:lnTo>
                    <a:pt x="69455" y="42224"/>
                  </a:lnTo>
                  <a:lnTo>
                    <a:pt x="4628"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2011537" y="586918"/>
              <a:ext cx="5181600" cy="2127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1"/>
            <p:cNvGrpSpPr/>
            <p:nvPr/>
          </p:nvGrpSpPr>
          <p:grpSpPr>
            <a:xfrm>
              <a:off x="2011541" y="741831"/>
              <a:ext cx="5195100" cy="147201"/>
              <a:chOff x="2011541" y="741831"/>
              <a:chExt cx="5195100" cy="147201"/>
            </a:xfrm>
          </p:grpSpPr>
          <p:sp>
            <p:nvSpPr>
              <p:cNvPr id="100" name="Google Shape;100;p11"/>
              <p:cNvSpPr/>
              <p:nvPr/>
            </p:nvSpPr>
            <p:spPr>
              <a:xfrm>
                <a:off x="2177885" y="741831"/>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289626" y="741831"/>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1"/>
              <p:cNvCxnSpPr/>
              <p:nvPr/>
            </p:nvCxnSpPr>
            <p:spPr>
              <a:xfrm>
                <a:off x="2011541" y="889032"/>
                <a:ext cx="5195100" cy="0"/>
              </a:xfrm>
              <a:prstGeom prst="straightConnector1">
                <a:avLst/>
              </a:prstGeom>
              <a:noFill/>
              <a:ln cap="flat" cmpd="sng" w="9525">
                <a:solidFill>
                  <a:schemeClr val="accent1"/>
                </a:solidFill>
                <a:prstDash val="solid"/>
                <a:round/>
                <a:headEnd len="med" w="med" type="none"/>
                <a:tailEnd len="med" w="med" type="none"/>
              </a:ln>
            </p:spPr>
          </p:cxnSp>
          <p:sp>
            <p:nvSpPr>
              <p:cNvPr id="103" name="Google Shape;103;p11"/>
              <p:cNvSpPr/>
              <p:nvPr/>
            </p:nvSpPr>
            <p:spPr>
              <a:xfrm>
                <a:off x="2401363" y="741831"/>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 name="Google Shape;104;p11"/>
          <p:cNvSpPr txBox="1"/>
          <p:nvPr>
            <p:ph hasCustomPrompt="1" type="title"/>
          </p:nvPr>
        </p:nvSpPr>
        <p:spPr>
          <a:xfrm>
            <a:off x="1950875" y="798703"/>
            <a:ext cx="5242200" cy="182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1"/>
          <p:cNvSpPr txBox="1"/>
          <p:nvPr>
            <p:ph idx="1" type="body"/>
          </p:nvPr>
        </p:nvSpPr>
        <p:spPr>
          <a:xfrm>
            <a:off x="2937375" y="3378175"/>
            <a:ext cx="3269100" cy="7707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06" name="Google Shape;106;p11"/>
          <p:cNvGrpSpPr/>
          <p:nvPr/>
        </p:nvGrpSpPr>
        <p:grpSpPr>
          <a:xfrm rot="2700000">
            <a:off x="480744" y="4208292"/>
            <a:ext cx="701302" cy="591865"/>
            <a:chOff x="5495733" y="3271125"/>
            <a:chExt cx="1159989" cy="978975"/>
          </a:xfrm>
        </p:grpSpPr>
        <p:sp>
          <p:nvSpPr>
            <p:cNvPr id="107" name="Google Shape;107;p11"/>
            <p:cNvSpPr/>
            <p:nvPr/>
          </p:nvSpPr>
          <p:spPr>
            <a:xfrm rot="1394850">
              <a:off x="5924709" y="3308199"/>
              <a:ext cx="228548" cy="228548"/>
            </a:xfrm>
            <a:custGeom>
              <a:rect b="b" l="l" r="r" t="t"/>
              <a:pathLst>
                <a:path extrusionOk="0" h="9142" w="9142">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1394850">
              <a:off x="5923606" y="3307022"/>
              <a:ext cx="229498" cy="231423"/>
            </a:xfrm>
            <a:custGeom>
              <a:rect b="b" l="l" r="r" t="t"/>
              <a:pathLst>
                <a:path extrusionOk="0" h="9257" w="918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cap="flat" cmpd="sng" w="9525">
              <a:solidFill>
                <a:srgbClr val="407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1394850">
              <a:off x="6110428" y="3704786"/>
              <a:ext cx="471396" cy="471421"/>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1394912">
              <a:off x="5541379" y="3654666"/>
              <a:ext cx="291161" cy="291177"/>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a:off x="8153468" y="337159"/>
            <a:ext cx="541058" cy="638888"/>
            <a:chOff x="8226513" y="2012350"/>
            <a:chExt cx="644500" cy="761125"/>
          </a:xfrm>
        </p:grpSpPr>
        <p:sp>
          <p:nvSpPr>
            <p:cNvPr id="112" name="Google Shape;112;p11"/>
            <p:cNvSpPr/>
            <p:nvPr/>
          </p:nvSpPr>
          <p:spPr>
            <a:xfrm>
              <a:off x="8646288" y="2547800"/>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8644363" y="2547800"/>
              <a:ext cx="226650" cy="225675"/>
            </a:xfrm>
            <a:custGeom>
              <a:rect b="b" l="l" r="r" t="t"/>
              <a:pathLst>
                <a:path extrusionOk="0" h="9027" w="9066">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8450288" y="2015225"/>
              <a:ext cx="375775" cy="376750"/>
            </a:xfrm>
            <a:custGeom>
              <a:rect b="b" l="l" r="r" t="t"/>
              <a:pathLst>
                <a:path extrusionOk="0" h="15070" w="15031">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450288" y="2012350"/>
              <a:ext cx="378650" cy="380575"/>
            </a:xfrm>
            <a:custGeom>
              <a:rect b="b" l="l" r="r" t="t"/>
              <a:pathLst>
                <a:path extrusionOk="0" h="15223" w="15146">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8226513" y="2459388"/>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17"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858600" y="1198100"/>
                  <a:ext cx="108600" cy="108600"/>
                </a:xfrm>
                <a:prstGeom prst="ellipse">
                  <a:avLst/>
                </a:prstGeom>
                <a:solidFill>
                  <a:srgbClr val="FFCFCF"/>
                </a:solidFill>
                <a:ln cap="flat" cmpd="sng" w="9525">
                  <a:solidFill>
                    <a:srgbClr val="FF72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1014675" y="1198100"/>
                  <a:ext cx="108600" cy="108600"/>
                </a:xfrm>
                <a:prstGeom prst="ellipse">
                  <a:avLst/>
                </a:prstGeom>
                <a:solidFill>
                  <a:srgbClr val="FFCFCF"/>
                </a:solidFill>
                <a:ln cap="flat" cmpd="sng" w="9525">
                  <a:solidFill>
                    <a:srgbClr val="FF72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p:nvPr/>
              </p:nvSpPr>
              <p:spPr>
                <a:xfrm>
                  <a:off x="1170750" y="1198100"/>
                  <a:ext cx="108600" cy="108600"/>
                </a:xfrm>
                <a:prstGeom prst="ellipse">
                  <a:avLst/>
                </a:prstGeom>
                <a:solidFill>
                  <a:srgbClr val="FFCFCF"/>
                </a:solidFill>
                <a:ln cap="flat" cmpd="sng" w="9525">
                  <a:solidFill>
                    <a:srgbClr val="FF72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 name="Google Shape;127;p12"/>
              <p:cNvCxnSpPr/>
              <p:nvPr/>
            </p:nvCxnSpPr>
            <p:spPr>
              <a:xfrm>
                <a:off x="702300" y="1377475"/>
                <a:ext cx="70503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4" name="Google Shape;134;p12"/>
            <p:cNvCxnSpPr/>
            <p:nvPr/>
          </p:nvCxnSpPr>
          <p:spPr>
            <a:xfrm>
              <a:off x="702300" y="1377475"/>
              <a:ext cx="7050300" cy="0"/>
            </a:xfrm>
            <a:prstGeom prst="straightConnector1">
              <a:avLst/>
            </a:prstGeom>
            <a:noFill/>
            <a:ln cap="flat" cmpd="sng" w="9525">
              <a:solidFill>
                <a:schemeClr val="accent1"/>
              </a:solidFill>
              <a:prstDash val="solid"/>
              <a:round/>
              <a:headEnd len="med" w="med" type="none"/>
              <a:tailEnd len="med" w="med" type="none"/>
            </a:ln>
          </p:spPr>
        </p:cxnSp>
      </p:grpSp>
      <p:sp>
        <p:nvSpPr>
          <p:cNvPr id="135" name="Google Shape;135;p12"/>
          <p:cNvSpPr txBox="1"/>
          <p:nvPr>
            <p:ph type="ctrTitle"/>
          </p:nvPr>
        </p:nvSpPr>
        <p:spPr>
          <a:xfrm>
            <a:off x="1650771" y="178981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36" name="Google Shape;136;p12"/>
          <p:cNvSpPr txBox="1"/>
          <p:nvPr>
            <p:ph idx="1" type="subTitle"/>
          </p:nvPr>
        </p:nvSpPr>
        <p:spPr>
          <a:xfrm>
            <a:off x="1650782" y="2189270"/>
            <a:ext cx="23340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37" name="Google Shape;137;p12"/>
          <p:cNvSpPr txBox="1"/>
          <p:nvPr>
            <p:ph hasCustomPrompt="1" idx="2" type="title"/>
          </p:nvPr>
        </p:nvSpPr>
        <p:spPr>
          <a:xfrm>
            <a:off x="800808" y="1624564"/>
            <a:ext cx="862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p:nvPr>
            <p:ph idx="3" type="ctrTitle"/>
          </p:nvPr>
        </p:nvSpPr>
        <p:spPr>
          <a:xfrm>
            <a:off x="5200068" y="17916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39" name="Google Shape;139;p12"/>
          <p:cNvSpPr txBox="1"/>
          <p:nvPr>
            <p:ph idx="4" type="subTitle"/>
          </p:nvPr>
        </p:nvSpPr>
        <p:spPr>
          <a:xfrm>
            <a:off x="5200052" y="2189270"/>
            <a:ext cx="23820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40" name="Google Shape;140;p12"/>
          <p:cNvSpPr txBox="1"/>
          <p:nvPr>
            <p:ph hasCustomPrompt="1" idx="5" type="title"/>
          </p:nvPr>
        </p:nvSpPr>
        <p:spPr>
          <a:xfrm>
            <a:off x="4278816" y="1624559"/>
            <a:ext cx="9909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p:nvPr>
            <p:ph idx="6" type="ctrTitle"/>
          </p:nvPr>
        </p:nvSpPr>
        <p:spPr>
          <a:xfrm>
            <a:off x="2311792" y="3403236"/>
            <a:ext cx="2652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42" name="Google Shape;142;p12"/>
          <p:cNvSpPr txBox="1"/>
          <p:nvPr>
            <p:ph idx="7" type="subTitle"/>
          </p:nvPr>
        </p:nvSpPr>
        <p:spPr>
          <a:xfrm>
            <a:off x="2311806" y="3795208"/>
            <a:ext cx="2430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43" name="Google Shape;143;p12"/>
          <p:cNvSpPr txBox="1"/>
          <p:nvPr>
            <p:ph hasCustomPrompt="1" idx="8" type="title"/>
          </p:nvPr>
        </p:nvSpPr>
        <p:spPr>
          <a:xfrm>
            <a:off x="1495410" y="3230813"/>
            <a:ext cx="774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p:nvPr>
            <p:ph idx="9" type="ctrTitle"/>
          </p:nvPr>
        </p:nvSpPr>
        <p:spPr>
          <a:xfrm>
            <a:off x="5880101" y="3415249"/>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45" name="Google Shape;145;p12"/>
          <p:cNvSpPr txBox="1"/>
          <p:nvPr>
            <p:ph idx="13" type="subTitle"/>
          </p:nvPr>
        </p:nvSpPr>
        <p:spPr>
          <a:xfrm>
            <a:off x="5880103" y="3809133"/>
            <a:ext cx="2430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46" name="Google Shape;146;p12"/>
          <p:cNvSpPr txBox="1"/>
          <p:nvPr>
            <p:ph hasCustomPrompt="1" idx="14" type="title"/>
          </p:nvPr>
        </p:nvSpPr>
        <p:spPr>
          <a:xfrm>
            <a:off x="5021251" y="3233181"/>
            <a:ext cx="862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p:nvPr>
            <p:ph idx="15"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ONLY_2_1">
    <p:spTree>
      <p:nvGrpSpPr>
        <p:cNvPr id="148" name="Shape 148"/>
        <p:cNvGrpSpPr/>
        <p:nvPr/>
      </p:nvGrpSpPr>
      <p:grpSpPr>
        <a:xfrm>
          <a:off x="0" y="0"/>
          <a:ext cx="0" cy="0"/>
          <a:chOff x="0" y="0"/>
          <a:chExt cx="0" cy="0"/>
        </a:xfrm>
      </p:grpSpPr>
      <p:grpSp>
        <p:nvGrpSpPr>
          <p:cNvPr id="149" name="Google Shape;149;p13"/>
          <p:cNvGrpSpPr/>
          <p:nvPr/>
        </p:nvGrpSpPr>
        <p:grpSpPr>
          <a:xfrm>
            <a:off x="644025" y="2201325"/>
            <a:ext cx="2243100" cy="2403746"/>
            <a:chOff x="644025" y="2201325"/>
            <a:chExt cx="2243100" cy="2403746"/>
          </a:xfrm>
        </p:grpSpPr>
        <p:sp>
          <p:nvSpPr>
            <p:cNvPr id="150" name="Google Shape;150;p13"/>
            <p:cNvSpPr/>
            <p:nvPr/>
          </p:nvSpPr>
          <p:spPr>
            <a:xfrm>
              <a:off x="644025" y="2271971"/>
              <a:ext cx="2166900" cy="23331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720225" y="2201325"/>
              <a:ext cx="2166900" cy="23331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3"/>
            <p:cNvCxnSpPr/>
            <p:nvPr/>
          </p:nvCxnSpPr>
          <p:spPr>
            <a:xfrm>
              <a:off x="701750" y="2857500"/>
              <a:ext cx="2145000" cy="0"/>
            </a:xfrm>
            <a:prstGeom prst="straightConnector1">
              <a:avLst/>
            </a:prstGeom>
            <a:noFill/>
            <a:ln cap="flat" cmpd="sng" w="9525">
              <a:solidFill>
                <a:schemeClr val="accent1"/>
              </a:solidFill>
              <a:prstDash val="solid"/>
              <a:round/>
              <a:headEnd len="med" w="med" type="none"/>
              <a:tailEnd len="med" w="med" type="none"/>
            </a:ln>
          </p:spPr>
        </p:cxnSp>
      </p:grpSp>
      <p:grpSp>
        <p:nvGrpSpPr>
          <p:cNvPr id="153" name="Google Shape;153;p13"/>
          <p:cNvGrpSpPr/>
          <p:nvPr/>
        </p:nvGrpSpPr>
        <p:grpSpPr>
          <a:xfrm>
            <a:off x="3412350" y="2201325"/>
            <a:ext cx="2243100" cy="2403746"/>
            <a:chOff x="3412350" y="2201325"/>
            <a:chExt cx="2243100" cy="2403746"/>
          </a:xfrm>
        </p:grpSpPr>
        <p:sp>
          <p:nvSpPr>
            <p:cNvPr id="154" name="Google Shape;154;p13"/>
            <p:cNvSpPr/>
            <p:nvPr/>
          </p:nvSpPr>
          <p:spPr>
            <a:xfrm>
              <a:off x="3412350" y="2271971"/>
              <a:ext cx="2166900" cy="23331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3488550" y="2201325"/>
              <a:ext cx="2166900" cy="23331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13"/>
            <p:cNvCxnSpPr/>
            <p:nvPr/>
          </p:nvCxnSpPr>
          <p:spPr>
            <a:xfrm>
              <a:off x="3499500" y="2857500"/>
              <a:ext cx="2145000" cy="0"/>
            </a:xfrm>
            <a:prstGeom prst="straightConnector1">
              <a:avLst/>
            </a:prstGeom>
            <a:noFill/>
            <a:ln cap="flat" cmpd="sng" w="9525">
              <a:solidFill>
                <a:schemeClr val="accent1"/>
              </a:solidFill>
              <a:prstDash val="solid"/>
              <a:round/>
              <a:headEnd len="med" w="med" type="none"/>
              <a:tailEnd len="med" w="med" type="none"/>
            </a:ln>
          </p:spPr>
        </p:cxnSp>
      </p:grpSp>
      <p:grpSp>
        <p:nvGrpSpPr>
          <p:cNvPr id="157" name="Google Shape;157;p13"/>
          <p:cNvGrpSpPr/>
          <p:nvPr/>
        </p:nvGrpSpPr>
        <p:grpSpPr>
          <a:xfrm>
            <a:off x="6180675" y="2201325"/>
            <a:ext cx="2261575" cy="2403746"/>
            <a:chOff x="6180675" y="2201325"/>
            <a:chExt cx="2261575" cy="2403746"/>
          </a:xfrm>
        </p:grpSpPr>
        <p:sp>
          <p:nvSpPr>
            <p:cNvPr id="158" name="Google Shape;158;p13"/>
            <p:cNvSpPr/>
            <p:nvPr/>
          </p:nvSpPr>
          <p:spPr>
            <a:xfrm>
              <a:off x="6180675" y="2271971"/>
              <a:ext cx="2166900" cy="23331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6256875" y="2201325"/>
              <a:ext cx="2166900" cy="23331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13"/>
            <p:cNvCxnSpPr/>
            <p:nvPr/>
          </p:nvCxnSpPr>
          <p:spPr>
            <a:xfrm>
              <a:off x="6249550" y="2857500"/>
              <a:ext cx="2192700" cy="0"/>
            </a:xfrm>
            <a:prstGeom prst="straightConnector1">
              <a:avLst/>
            </a:prstGeom>
            <a:noFill/>
            <a:ln cap="flat" cmpd="sng" w="9525">
              <a:solidFill>
                <a:schemeClr val="accent1"/>
              </a:solidFill>
              <a:prstDash val="solid"/>
              <a:round/>
              <a:headEnd len="med" w="med" type="none"/>
              <a:tailEnd len="med" w="med" type="none"/>
            </a:ln>
          </p:spPr>
        </p:cxnSp>
      </p:grpSp>
      <p:sp>
        <p:nvSpPr>
          <p:cNvPr id="161" name="Google Shape;161;p13"/>
          <p:cNvSpPr txBox="1"/>
          <p:nvPr>
            <p:ph idx="1" type="subTitle"/>
          </p:nvPr>
        </p:nvSpPr>
        <p:spPr>
          <a:xfrm>
            <a:off x="865200" y="2928925"/>
            <a:ext cx="1818000" cy="142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62" name="Google Shape;162;p13"/>
          <p:cNvSpPr txBox="1"/>
          <p:nvPr>
            <p:ph idx="2" type="subTitle"/>
          </p:nvPr>
        </p:nvSpPr>
        <p:spPr>
          <a:xfrm>
            <a:off x="3560725" y="2928925"/>
            <a:ext cx="2022600" cy="142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63" name="Google Shape;163;p13"/>
          <p:cNvSpPr txBox="1"/>
          <p:nvPr>
            <p:ph type="ctrTitle"/>
          </p:nvPr>
        </p:nvSpPr>
        <p:spPr>
          <a:xfrm>
            <a:off x="1044600" y="2372550"/>
            <a:ext cx="1459200" cy="35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30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64" name="Google Shape;164;p13"/>
          <p:cNvSpPr txBox="1"/>
          <p:nvPr>
            <p:ph idx="3" type="ctrTitle"/>
          </p:nvPr>
        </p:nvSpPr>
        <p:spPr>
          <a:xfrm>
            <a:off x="3824075" y="2372550"/>
            <a:ext cx="1495800" cy="35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30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65" name="Google Shape;165;p13"/>
          <p:cNvSpPr txBox="1"/>
          <p:nvPr>
            <p:ph idx="4" type="subTitle"/>
          </p:nvPr>
        </p:nvSpPr>
        <p:spPr>
          <a:xfrm>
            <a:off x="6460800" y="2928925"/>
            <a:ext cx="1818000" cy="142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66" name="Google Shape;166;p13"/>
          <p:cNvSpPr txBox="1"/>
          <p:nvPr>
            <p:ph idx="5" type="ctrTitle"/>
          </p:nvPr>
        </p:nvSpPr>
        <p:spPr>
          <a:xfrm>
            <a:off x="6460800" y="2372550"/>
            <a:ext cx="1818000" cy="35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30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67" name="Google Shape;167;p13"/>
          <p:cNvSpPr txBox="1"/>
          <p:nvPr>
            <p:ph idx="6"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2_1_1">
    <p:spTree>
      <p:nvGrpSpPr>
        <p:cNvPr id="168"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663225" y="1340550"/>
              <a:ext cx="2257800" cy="31884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443100" y="1340550"/>
              <a:ext cx="2257800" cy="31884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6222975" y="1333764"/>
              <a:ext cx="2257800" cy="31884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4"/>
            <p:cNvCxnSpPr/>
            <p:nvPr/>
          </p:nvCxnSpPr>
          <p:spPr>
            <a:xfrm>
              <a:off x="663225" y="1948307"/>
              <a:ext cx="2257800" cy="0"/>
            </a:xfrm>
            <a:prstGeom prst="straightConnector1">
              <a:avLst/>
            </a:prstGeom>
            <a:noFill/>
            <a:ln cap="flat" cmpd="sng" w="9525">
              <a:solidFill>
                <a:schemeClr val="accent1"/>
              </a:solidFill>
              <a:prstDash val="solid"/>
              <a:round/>
              <a:headEnd len="med" w="med" type="none"/>
              <a:tailEnd len="med" w="med" type="none"/>
            </a:ln>
          </p:spPr>
        </p:cxnSp>
        <p:cxnSp>
          <p:nvCxnSpPr>
            <p:cNvPr id="177" name="Google Shape;177;p14"/>
            <p:cNvCxnSpPr/>
            <p:nvPr/>
          </p:nvCxnSpPr>
          <p:spPr>
            <a:xfrm>
              <a:off x="663225" y="3507108"/>
              <a:ext cx="2257800" cy="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14"/>
            <p:cNvCxnSpPr/>
            <p:nvPr/>
          </p:nvCxnSpPr>
          <p:spPr>
            <a:xfrm>
              <a:off x="3443100" y="1948307"/>
              <a:ext cx="2257800" cy="0"/>
            </a:xfrm>
            <a:prstGeom prst="straightConnector1">
              <a:avLst/>
            </a:prstGeom>
            <a:noFill/>
            <a:ln cap="flat" cmpd="sng" w="9525">
              <a:solidFill>
                <a:schemeClr val="accent1"/>
              </a:solidFill>
              <a:prstDash val="solid"/>
              <a:round/>
              <a:headEnd len="med" w="med" type="none"/>
              <a:tailEnd len="med" w="med" type="none"/>
            </a:ln>
          </p:spPr>
        </p:cxnSp>
        <p:cxnSp>
          <p:nvCxnSpPr>
            <p:cNvPr id="179" name="Google Shape;179;p14"/>
            <p:cNvCxnSpPr/>
            <p:nvPr/>
          </p:nvCxnSpPr>
          <p:spPr>
            <a:xfrm>
              <a:off x="3443100" y="3507108"/>
              <a:ext cx="2257800" cy="0"/>
            </a:xfrm>
            <a:prstGeom prst="straightConnector1">
              <a:avLst/>
            </a:prstGeom>
            <a:noFill/>
            <a:ln cap="flat" cmpd="sng" w="9525">
              <a:solidFill>
                <a:schemeClr val="accent1"/>
              </a:solidFill>
              <a:prstDash val="solid"/>
              <a:round/>
              <a:headEnd len="med" w="med" type="none"/>
              <a:tailEnd len="med" w="med" type="none"/>
            </a:ln>
          </p:spPr>
        </p:cxnSp>
        <p:cxnSp>
          <p:nvCxnSpPr>
            <p:cNvPr id="180" name="Google Shape;180;p14"/>
            <p:cNvCxnSpPr/>
            <p:nvPr/>
          </p:nvCxnSpPr>
          <p:spPr>
            <a:xfrm>
              <a:off x="6229981" y="1948307"/>
              <a:ext cx="2257800" cy="0"/>
            </a:xfrm>
            <a:prstGeom prst="straightConnector1">
              <a:avLst/>
            </a:prstGeom>
            <a:noFill/>
            <a:ln cap="flat" cmpd="sng" w="9525">
              <a:solidFill>
                <a:schemeClr val="accent1"/>
              </a:solidFill>
              <a:prstDash val="solid"/>
              <a:round/>
              <a:headEnd len="med" w="med" type="none"/>
              <a:tailEnd len="med" w="med" type="none"/>
            </a:ln>
          </p:spPr>
        </p:cxnSp>
        <p:cxnSp>
          <p:nvCxnSpPr>
            <p:cNvPr id="181" name="Google Shape;181;p14"/>
            <p:cNvCxnSpPr/>
            <p:nvPr/>
          </p:nvCxnSpPr>
          <p:spPr>
            <a:xfrm>
              <a:off x="6229981" y="3507108"/>
              <a:ext cx="2257800" cy="0"/>
            </a:xfrm>
            <a:prstGeom prst="straightConnector1">
              <a:avLst/>
            </a:prstGeom>
            <a:noFill/>
            <a:ln cap="flat" cmpd="sng" w="9525">
              <a:solidFill>
                <a:schemeClr val="accent1"/>
              </a:solidFill>
              <a:prstDash val="solid"/>
              <a:round/>
              <a:headEnd len="med" w="med" type="none"/>
              <a:tailEnd len="med" w="med" type="none"/>
            </a:ln>
          </p:spPr>
        </p:cxnSp>
      </p:grpSp>
      <p:sp>
        <p:nvSpPr>
          <p:cNvPr id="182" name="Google Shape;182;p14"/>
          <p:cNvSpPr txBox="1"/>
          <p:nvPr>
            <p:ph idx="1" type="subTitle"/>
          </p:nvPr>
        </p:nvSpPr>
        <p:spPr>
          <a:xfrm>
            <a:off x="877800" y="1948307"/>
            <a:ext cx="1817700" cy="81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3" name="Google Shape;183;p14"/>
          <p:cNvSpPr txBox="1"/>
          <p:nvPr>
            <p:ph idx="2" type="subTitle"/>
          </p:nvPr>
        </p:nvSpPr>
        <p:spPr>
          <a:xfrm>
            <a:off x="3512536" y="1948307"/>
            <a:ext cx="1975800" cy="81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4" name="Google Shape;184;p14"/>
          <p:cNvSpPr txBox="1"/>
          <p:nvPr>
            <p:ph type="ctrTitle"/>
          </p:nvPr>
        </p:nvSpPr>
        <p:spPr>
          <a:xfrm>
            <a:off x="1349875" y="1639707"/>
            <a:ext cx="13455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5" name="Google Shape;185;p14"/>
          <p:cNvSpPr txBox="1"/>
          <p:nvPr>
            <p:ph idx="3" type="ctrTitle"/>
          </p:nvPr>
        </p:nvSpPr>
        <p:spPr>
          <a:xfrm>
            <a:off x="4217536" y="1639707"/>
            <a:ext cx="12708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6" name="Google Shape;186;p14"/>
          <p:cNvSpPr txBox="1"/>
          <p:nvPr>
            <p:ph idx="4" type="subTitle"/>
          </p:nvPr>
        </p:nvSpPr>
        <p:spPr>
          <a:xfrm>
            <a:off x="6367358" y="1948307"/>
            <a:ext cx="1925700" cy="81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7" name="Google Shape;187;p14"/>
          <p:cNvSpPr txBox="1"/>
          <p:nvPr>
            <p:ph idx="5" type="ctrTitle"/>
          </p:nvPr>
        </p:nvSpPr>
        <p:spPr>
          <a:xfrm>
            <a:off x="6889483" y="1639707"/>
            <a:ext cx="14037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8" name="Google Shape;188;p14"/>
          <p:cNvSpPr txBox="1"/>
          <p:nvPr>
            <p:ph idx="6" type="subTitle"/>
          </p:nvPr>
        </p:nvSpPr>
        <p:spPr>
          <a:xfrm>
            <a:off x="877500" y="3509275"/>
            <a:ext cx="1818000" cy="94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9" name="Google Shape;189;p14"/>
          <p:cNvSpPr txBox="1"/>
          <p:nvPr>
            <p:ph idx="7" type="subTitle"/>
          </p:nvPr>
        </p:nvSpPr>
        <p:spPr>
          <a:xfrm>
            <a:off x="3512536" y="3519167"/>
            <a:ext cx="1975800" cy="94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90" name="Google Shape;190;p14"/>
          <p:cNvSpPr txBox="1"/>
          <p:nvPr>
            <p:ph idx="8" type="ctrTitle"/>
          </p:nvPr>
        </p:nvSpPr>
        <p:spPr>
          <a:xfrm>
            <a:off x="1349875" y="3194621"/>
            <a:ext cx="13455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91" name="Google Shape;191;p14"/>
          <p:cNvSpPr txBox="1"/>
          <p:nvPr>
            <p:ph idx="9" type="ctrTitle"/>
          </p:nvPr>
        </p:nvSpPr>
        <p:spPr>
          <a:xfrm>
            <a:off x="4217536" y="3194621"/>
            <a:ext cx="12708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92" name="Google Shape;192;p14"/>
          <p:cNvSpPr txBox="1"/>
          <p:nvPr>
            <p:ph idx="13" type="subTitle"/>
          </p:nvPr>
        </p:nvSpPr>
        <p:spPr>
          <a:xfrm>
            <a:off x="6367358" y="3519167"/>
            <a:ext cx="1925700" cy="94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93" name="Google Shape;193;p14"/>
          <p:cNvSpPr txBox="1"/>
          <p:nvPr>
            <p:ph idx="14" type="ctrTitle"/>
          </p:nvPr>
        </p:nvSpPr>
        <p:spPr>
          <a:xfrm>
            <a:off x="6889483" y="3194621"/>
            <a:ext cx="14037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94" name="Google Shape;194;p14"/>
          <p:cNvSpPr txBox="1"/>
          <p:nvPr>
            <p:ph idx="15"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_1">
    <p:spTree>
      <p:nvGrpSpPr>
        <p:cNvPr id="195"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315500" y="1252375"/>
              <a:ext cx="2108400" cy="33510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15"/>
            <p:cNvCxnSpPr>
              <a:endCxn id="198" idx="3"/>
            </p:cNvCxnSpPr>
            <p:nvPr/>
          </p:nvCxnSpPr>
          <p:spPr>
            <a:xfrm>
              <a:off x="6297800" y="2927875"/>
              <a:ext cx="2126100" cy="0"/>
            </a:xfrm>
            <a:prstGeom prst="straightConnector1">
              <a:avLst/>
            </a:prstGeom>
            <a:noFill/>
            <a:ln cap="flat" cmpd="sng" w="9525">
              <a:solidFill>
                <a:schemeClr val="accent1"/>
              </a:solidFill>
              <a:prstDash val="solid"/>
              <a:round/>
              <a:headEnd len="med" w="med" type="none"/>
              <a:tailEnd len="med" w="med" type="none"/>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3843725" y="1252375"/>
              <a:ext cx="2108400" cy="33510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cap="flat" cmpd="sng" w="9525">
              <a:solidFill>
                <a:schemeClr val="accent1"/>
              </a:solidFill>
              <a:prstDash val="solid"/>
              <a:round/>
              <a:headEnd len="med" w="med" type="none"/>
              <a:tailEnd len="med" w="med" type="none"/>
            </a:ln>
          </p:spPr>
        </p:cxnSp>
      </p:grpSp>
      <p:sp>
        <p:nvSpPr>
          <p:cNvPr id="204" name="Google Shape;204;p15"/>
          <p:cNvSpPr txBox="1"/>
          <p:nvPr>
            <p:ph idx="1" type="subTitle"/>
          </p:nvPr>
        </p:nvSpPr>
        <p:spPr>
          <a:xfrm>
            <a:off x="4072800" y="1856625"/>
            <a:ext cx="1690500" cy="81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05" name="Google Shape;205;p15"/>
          <p:cNvSpPr txBox="1"/>
          <p:nvPr>
            <p:ph type="ctrTitle"/>
          </p:nvPr>
        </p:nvSpPr>
        <p:spPr>
          <a:xfrm>
            <a:off x="4014025" y="1624225"/>
            <a:ext cx="18081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06" name="Google Shape;206;p15"/>
          <p:cNvSpPr txBox="1"/>
          <p:nvPr>
            <p:ph idx="2" type="subTitle"/>
          </p:nvPr>
        </p:nvSpPr>
        <p:spPr>
          <a:xfrm>
            <a:off x="6524375" y="1856625"/>
            <a:ext cx="1690500" cy="81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07" name="Google Shape;207;p15"/>
          <p:cNvSpPr txBox="1"/>
          <p:nvPr>
            <p:ph idx="3" type="ctrTitle"/>
          </p:nvPr>
        </p:nvSpPr>
        <p:spPr>
          <a:xfrm>
            <a:off x="6465750" y="1624225"/>
            <a:ext cx="18081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08" name="Google Shape;208;p15"/>
          <p:cNvSpPr txBox="1"/>
          <p:nvPr>
            <p:ph idx="4" type="subTitle"/>
          </p:nvPr>
        </p:nvSpPr>
        <p:spPr>
          <a:xfrm>
            <a:off x="4072750" y="3533600"/>
            <a:ext cx="1690500" cy="9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09" name="Google Shape;209;p15"/>
          <p:cNvSpPr txBox="1"/>
          <p:nvPr>
            <p:ph idx="5" type="ctrTitle"/>
          </p:nvPr>
        </p:nvSpPr>
        <p:spPr>
          <a:xfrm>
            <a:off x="4014025" y="3301201"/>
            <a:ext cx="18081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10" name="Google Shape;210;p15"/>
          <p:cNvSpPr txBox="1"/>
          <p:nvPr>
            <p:ph idx="6" type="subTitle"/>
          </p:nvPr>
        </p:nvSpPr>
        <p:spPr>
          <a:xfrm>
            <a:off x="6524525" y="3533600"/>
            <a:ext cx="1690500" cy="9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11" name="Google Shape;211;p15"/>
          <p:cNvSpPr txBox="1"/>
          <p:nvPr>
            <p:ph idx="7" type="ctrTitle"/>
          </p:nvPr>
        </p:nvSpPr>
        <p:spPr>
          <a:xfrm>
            <a:off x="6465750" y="3301200"/>
            <a:ext cx="18081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Font typeface="Fira Sans Condensed Medium"/>
              <a:buNone/>
              <a:defRPr sz="24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12" name="Google Shape;212;p15"/>
          <p:cNvSpPr txBox="1"/>
          <p:nvPr>
            <p:ph idx="8"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spTree>
      <p:nvGrpSpPr>
        <p:cNvPr id="213" name="Shape 213"/>
        <p:cNvGrpSpPr/>
        <p:nvPr/>
      </p:nvGrpSpPr>
      <p:grpSpPr>
        <a:xfrm>
          <a:off x="0" y="0"/>
          <a:ext cx="0" cy="0"/>
          <a:chOff x="0" y="0"/>
          <a:chExt cx="0" cy="0"/>
        </a:xfrm>
      </p:grpSpPr>
      <p:sp>
        <p:nvSpPr>
          <p:cNvPr id="214" name="Google Shape;214;p16"/>
          <p:cNvSpPr txBox="1"/>
          <p:nvPr>
            <p:ph idx="1" type="subTitle"/>
          </p:nvPr>
        </p:nvSpPr>
        <p:spPr>
          <a:xfrm>
            <a:off x="867400" y="1861004"/>
            <a:ext cx="3168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16"/>
          <p:cNvSpPr txBox="1"/>
          <p:nvPr/>
        </p:nvSpPr>
        <p:spPr>
          <a:xfrm>
            <a:off x="643800" y="3580575"/>
            <a:ext cx="4427700" cy="931500"/>
          </a:xfrm>
          <a:prstGeom prst="rect">
            <a:avLst/>
          </a:prstGeom>
          <a:noFill/>
          <a:ln>
            <a:noFill/>
          </a:ln>
        </p:spPr>
        <p:txBody>
          <a:bodyPr anchorCtr="0" anchor="b" bIns="91425" lIns="91425" spcFirstLastPara="1" rIns="91425" wrap="square" tIns="91425">
            <a:noAutofit/>
          </a:bodyPr>
          <a:lstStyle/>
          <a:p>
            <a:pPr indent="0" lvl="0" marL="0" rtl="0" algn="l">
              <a:lnSpc>
                <a:spcPct val="114000"/>
              </a:lnSpc>
              <a:spcBef>
                <a:spcPts val="0"/>
              </a:spcBef>
              <a:spcAft>
                <a:spcPts val="0"/>
              </a:spcAft>
              <a:buNone/>
            </a:pPr>
            <a:r>
              <a:rPr lang="en" sz="1000">
                <a:solidFill>
                  <a:schemeClr val="dk1"/>
                </a:solidFill>
                <a:latin typeface="Nanum Gothic Coding"/>
                <a:ea typeface="Nanum Gothic Coding"/>
                <a:cs typeface="Nanum Gothic Coding"/>
                <a:sym typeface="Nanum Gothic Coding"/>
              </a:rPr>
              <a:t>CREDITS: This presentation template was created by </a:t>
            </a:r>
            <a:r>
              <a:rPr b="1" lang="en" sz="1000">
                <a:solidFill>
                  <a:schemeClr val="accent2"/>
                </a:solidFill>
                <a:uFill>
                  <a:noFill/>
                </a:uFill>
                <a:latin typeface="Nanum Gothic Coding"/>
                <a:ea typeface="Nanum Gothic Coding"/>
                <a:cs typeface="Nanum Gothic Coding"/>
                <a:sym typeface="Nanum Gothic Coding"/>
                <a:hlinkClick r:id="rId2">
                  <a:extLst>
                    <a:ext uri="{A12FA001-AC4F-418D-AE19-62706E023703}">
                      <ahyp:hlinkClr val="tx"/>
                    </a:ext>
                  </a:extLst>
                </a:hlinkClick>
              </a:rPr>
              <a:t>Slidesgo</a:t>
            </a:r>
            <a:r>
              <a:rPr b="1" lang="en" sz="1000">
                <a:solidFill>
                  <a:schemeClr val="dk1"/>
                </a:solidFill>
                <a:latin typeface="Nanum Gothic Coding"/>
                <a:ea typeface="Nanum Gothic Coding"/>
                <a:cs typeface="Nanum Gothic Coding"/>
                <a:sym typeface="Nanum Gothic Coding"/>
              </a:rPr>
              <a:t>,</a:t>
            </a:r>
            <a:r>
              <a:rPr lang="en" sz="1000">
                <a:solidFill>
                  <a:schemeClr val="dk1"/>
                </a:solidFill>
                <a:latin typeface="Nanum Gothic Coding"/>
                <a:ea typeface="Nanum Gothic Coding"/>
                <a:cs typeface="Nanum Gothic Coding"/>
                <a:sym typeface="Nanum Gothic Coding"/>
              </a:rPr>
              <a:t> including icons by </a:t>
            </a:r>
            <a:r>
              <a:rPr b="1" lang="en" sz="1000">
                <a:solidFill>
                  <a:schemeClr val="accent2"/>
                </a:solidFill>
                <a:uFill>
                  <a:noFill/>
                </a:uFill>
                <a:latin typeface="Nanum Gothic Coding"/>
                <a:ea typeface="Nanum Gothic Coding"/>
                <a:cs typeface="Nanum Gothic Coding"/>
                <a:sym typeface="Nanum Gothic Coding"/>
                <a:hlinkClick r:id="rId3">
                  <a:extLst>
                    <a:ext uri="{A12FA001-AC4F-418D-AE19-62706E023703}">
                      <ahyp:hlinkClr val="tx"/>
                    </a:ext>
                  </a:extLst>
                </a:hlinkClick>
              </a:rPr>
              <a:t>Flaticon</a:t>
            </a:r>
            <a:r>
              <a:rPr lang="en" sz="1000">
                <a:solidFill>
                  <a:schemeClr val="dk1"/>
                </a:solidFill>
                <a:latin typeface="Nanum Gothic Coding"/>
                <a:ea typeface="Nanum Gothic Coding"/>
                <a:cs typeface="Nanum Gothic Coding"/>
                <a:sym typeface="Nanum Gothic Coding"/>
              </a:rPr>
              <a:t>, infographics &amp; images by </a:t>
            </a:r>
            <a:r>
              <a:rPr b="1" lang="en" sz="1000">
                <a:solidFill>
                  <a:schemeClr val="accent2"/>
                </a:solidFill>
                <a:uFill>
                  <a:noFill/>
                </a:uFill>
                <a:latin typeface="Nanum Gothic Coding"/>
                <a:ea typeface="Nanum Gothic Coding"/>
                <a:cs typeface="Nanum Gothic Coding"/>
                <a:sym typeface="Nanum Gothic Coding"/>
                <a:hlinkClick r:id="rId4">
                  <a:extLst>
                    <a:ext uri="{A12FA001-AC4F-418D-AE19-62706E023703}">
                      <ahyp:hlinkClr val="tx"/>
                    </a:ext>
                  </a:extLst>
                </a:hlinkClick>
              </a:rPr>
              <a:t>Freepik</a:t>
            </a:r>
            <a:r>
              <a:rPr lang="en" sz="1000">
                <a:solidFill>
                  <a:schemeClr val="accent2"/>
                </a:solidFill>
                <a:latin typeface="Nanum Gothic Coding"/>
                <a:ea typeface="Nanum Gothic Coding"/>
                <a:cs typeface="Nanum Gothic Coding"/>
                <a:sym typeface="Nanum Gothic Coding"/>
              </a:rPr>
              <a:t> </a:t>
            </a:r>
            <a:r>
              <a:rPr lang="en" sz="1000">
                <a:solidFill>
                  <a:schemeClr val="dk1"/>
                </a:solidFill>
                <a:latin typeface="Nanum Gothic Coding"/>
                <a:ea typeface="Nanum Gothic Coding"/>
                <a:cs typeface="Nanum Gothic Coding"/>
                <a:sym typeface="Nanum Gothic Coding"/>
              </a:rPr>
              <a:t>and illustrations by </a:t>
            </a:r>
            <a:r>
              <a:rPr b="1" lang="en" sz="1000">
                <a:solidFill>
                  <a:schemeClr val="accent2"/>
                </a:solidFill>
                <a:uFill>
                  <a:noFill/>
                </a:uFill>
                <a:latin typeface="Nanum Gothic Coding"/>
                <a:ea typeface="Nanum Gothic Coding"/>
                <a:cs typeface="Nanum Gothic Coding"/>
                <a:sym typeface="Nanum Gothic Coding"/>
                <a:hlinkClick r:id="rId5">
                  <a:extLst>
                    <a:ext uri="{A12FA001-AC4F-418D-AE19-62706E023703}">
                      <ahyp:hlinkClr val="tx"/>
                    </a:ext>
                  </a:extLst>
                </a:hlinkClick>
              </a:rPr>
              <a:t>Stories</a:t>
            </a:r>
            <a:endParaRPr b="1" sz="1000">
              <a:solidFill>
                <a:schemeClr val="accent2"/>
              </a:solidFill>
              <a:latin typeface="Nanum Gothic Coding"/>
              <a:ea typeface="Nanum Gothic Coding"/>
              <a:cs typeface="Nanum Gothic Coding"/>
              <a:sym typeface="Nanum Gothic Coding"/>
            </a:endParaRPr>
          </a:p>
        </p:txBody>
      </p:sp>
      <p:sp>
        <p:nvSpPr>
          <p:cNvPr id="216" name="Google Shape;216;p16"/>
          <p:cNvSpPr txBox="1"/>
          <p:nvPr>
            <p:ph type="title"/>
          </p:nvPr>
        </p:nvSpPr>
        <p:spPr>
          <a:xfrm>
            <a:off x="859675" y="822488"/>
            <a:ext cx="3896100" cy="937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600"/>
            </a:lvl1pPr>
            <a:lvl2pPr lvl="1" rtl="0">
              <a:spcBef>
                <a:spcPts val="0"/>
              </a:spcBef>
              <a:spcAft>
                <a:spcPts val="0"/>
              </a:spcAft>
              <a:buNone/>
              <a:defRPr sz="9600"/>
            </a:lvl2pPr>
            <a:lvl3pPr lvl="2" rtl="0">
              <a:spcBef>
                <a:spcPts val="0"/>
              </a:spcBef>
              <a:spcAft>
                <a:spcPts val="0"/>
              </a:spcAft>
              <a:buNone/>
              <a:defRPr sz="9600"/>
            </a:lvl3pPr>
            <a:lvl4pPr lvl="3" rtl="0">
              <a:spcBef>
                <a:spcPts val="0"/>
              </a:spcBef>
              <a:spcAft>
                <a:spcPts val="0"/>
              </a:spcAft>
              <a:buNone/>
              <a:defRPr sz="9600"/>
            </a:lvl4pPr>
            <a:lvl5pPr lvl="4" rtl="0">
              <a:spcBef>
                <a:spcPts val="0"/>
              </a:spcBef>
              <a:spcAft>
                <a:spcPts val="0"/>
              </a:spcAft>
              <a:buNone/>
              <a:defRPr sz="9600"/>
            </a:lvl5pPr>
            <a:lvl6pPr lvl="5" rtl="0">
              <a:spcBef>
                <a:spcPts val="0"/>
              </a:spcBef>
              <a:spcAft>
                <a:spcPts val="0"/>
              </a:spcAft>
              <a:buNone/>
              <a:defRPr sz="9600"/>
            </a:lvl6pPr>
            <a:lvl7pPr lvl="6" rtl="0">
              <a:spcBef>
                <a:spcPts val="0"/>
              </a:spcBef>
              <a:spcAft>
                <a:spcPts val="0"/>
              </a:spcAft>
              <a:buNone/>
              <a:defRPr sz="9600"/>
            </a:lvl7pPr>
            <a:lvl8pPr lvl="7" rtl="0">
              <a:spcBef>
                <a:spcPts val="0"/>
              </a:spcBef>
              <a:spcAft>
                <a:spcPts val="0"/>
              </a:spcAft>
              <a:buNone/>
              <a:defRPr sz="9600"/>
            </a:lvl8pPr>
            <a:lvl9pPr lvl="8" rtl="0">
              <a:spcBef>
                <a:spcPts val="0"/>
              </a:spcBef>
              <a:spcAft>
                <a:spcPts val="0"/>
              </a:spcAft>
              <a:buNone/>
              <a:defRPr sz="9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3">
    <p:spTree>
      <p:nvGrpSpPr>
        <p:cNvPr id="217" name="Shape 217"/>
        <p:cNvGrpSpPr/>
        <p:nvPr/>
      </p:nvGrpSpPr>
      <p:grpSpPr>
        <a:xfrm>
          <a:off x="0" y="0"/>
          <a:ext cx="0" cy="0"/>
          <a:chOff x="0" y="0"/>
          <a:chExt cx="0" cy="0"/>
        </a:xfrm>
      </p:grpSpPr>
      <p:sp>
        <p:nvSpPr>
          <p:cNvPr id="218" name="Google Shape;218;p17"/>
          <p:cNvSpPr txBox="1"/>
          <p:nvPr>
            <p:ph idx="1" type="body"/>
          </p:nvPr>
        </p:nvSpPr>
        <p:spPr>
          <a:xfrm>
            <a:off x="720000"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19" name="Google Shape;219;p17"/>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grpSp>
        <p:nvGrpSpPr>
          <p:cNvPr id="220" name="Google Shape;220;p17"/>
          <p:cNvGrpSpPr/>
          <p:nvPr/>
        </p:nvGrpSpPr>
        <p:grpSpPr>
          <a:xfrm rot="6300244">
            <a:off x="289224" y="324158"/>
            <a:ext cx="701224" cy="591799"/>
            <a:chOff x="5495733" y="3271125"/>
            <a:chExt cx="1159989" cy="978975"/>
          </a:xfrm>
        </p:grpSpPr>
        <p:sp>
          <p:nvSpPr>
            <p:cNvPr id="221" name="Google Shape;221;p17"/>
            <p:cNvSpPr/>
            <p:nvPr/>
          </p:nvSpPr>
          <p:spPr>
            <a:xfrm rot="1394850">
              <a:off x="5924709" y="3308199"/>
              <a:ext cx="228548" cy="228548"/>
            </a:xfrm>
            <a:custGeom>
              <a:rect b="b" l="l" r="r" t="t"/>
              <a:pathLst>
                <a:path extrusionOk="0" h="9142" w="9142">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rot="1394850">
              <a:off x="5923606" y="3307022"/>
              <a:ext cx="229498" cy="231423"/>
            </a:xfrm>
            <a:custGeom>
              <a:rect b="b" l="l" r="r" t="t"/>
              <a:pathLst>
                <a:path extrusionOk="0" h="9257" w="918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cap="flat" cmpd="sng" w="9525">
              <a:solidFill>
                <a:srgbClr val="407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rot="1394850">
              <a:off x="6110428" y="3704786"/>
              <a:ext cx="471396" cy="471421"/>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rot="1394912">
              <a:off x="5541379" y="3654666"/>
              <a:ext cx="291161" cy="291177"/>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7"/>
          <p:cNvGrpSpPr/>
          <p:nvPr/>
        </p:nvGrpSpPr>
        <p:grpSpPr>
          <a:xfrm>
            <a:off x="7972743" y="4222609"/>
            <a:ext cx="541058" cy="638888"/>
            <a:chOff x="8226513" y="2012350"/>
            <a:chExt cx="644500" cy="761125"/>
          </a:xfrm>
        </p:grpSpPr>
        <p:sp>
          <p:nvSpPr>
            <p:cNvPr id="226" name="Google Shape;226;p17"/>
            <p:cNvSpPr/>
            <p:nvPr/>
          </p:nvSpPr>
          <p:spPr>
            <a:xfrm>
              <a:off x="8646288" y="2547800"/>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8644363" y="2547800"/>
              <a:ext cx="226650" cy="225675"/>
            </a:xfrm>
            <a:custGeom>
              <a:rect b="b" l="l" r="r" t="t"/>
              <a:pathLst>
                <a:path extrusionOk="0" h="9027" w="9066">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8450288" y="2015225"/>
              <a:ext cx="375775" cy="376750"/>
            </a:xfrm>
            <a:custGeom>
              <a:rect b="b" l="l" r="r" t="t"/>
              <a:pathLst>
                <a:path extrusionOk="0" h="15070" w="15031">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8450288" y="2012350"/>
              <a:ext cx="378650" cy="380575"/>
            </a:xfrm>
            <a:custGeom>
              <a:rect b="b" l="l" r="r" t="t"/>
              <a:pathLst>
                <a:path extrusionOk="0" h="15223" w="15146">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8226513" y="2459388"/>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_1">
    <p:spTree>
      <p:nvGrpSpPr>
        <p:cNvPr id="231" name="Shape 231"/>
        <p:cNvGrpSpPr/>
        <p:nvPr/>
      </p:nvGrpSpPr>
      <p:grpSpPr>
        <a:xfrm>
          <a:off x="0" y="0"/>
          <a:ext cx="0" cy="0"/>
          <a:chOff x="0" y="0"/>
          <a:chExt cx="0" cy="0"/>
        </a:xfrm>
      </p:grpSpPr>
      <p:sp>
        <p:nvSpPr>
          <p:cNvPr id="232" name="Google Shape;232;p18"/>
          <p:cNvSpPr txBox="1"/>
          <p:nvPr>
            <p:ph idx="1" type="body"/>
          </p:nvPr>
        </p:nvSpPr>
        <p:spPr>
          <a:xfrm>
            <a:off x="720000" y="1357150"/>
            <a:ext cx="37848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33" name="Google Shape;233;p18"/>
          <p:cNvSpPr txBox="1"/>
          <p:nvPr>
            <p:ph idx="2" type="body"/>
          </p:nvPr>
        </p:nvSpPr>
        <p:spPr>
          <a:xfrm>
            <a:off x="4639200" y="1357150"/>
            <a:ext cx="37848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34" name="Google Shape;234;p18"/>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CUSTOM_16">
    <p:spTree>
      <p:nvGrpSpPr>
        <p:cNvPr id="235" name="Shape 235"/>
        <p:cNvGrpSpPr/>
        <p:nvPr/>
      </p:nvGrpSpPr>
      <p:grpSpPr>
        <a:xfrm>
          <a:off x="0" y="0"/>
          <a:ext cx="0" cy="0"/>
          <a:chOff x="0" y="0"/>
          <a:chExt cx="0" cy="0"/>
        </a:xfrm>
      </p:grpSpPr>
      <p:grpSp>
        <p:nvGrpSpPr>
          <p:cNvPr id="236" name="Google Shape;236;p19"/>
          <p:cNvGrpSpPr/>
          <p:nvPr/>
        </p:nvGrpSpPr>
        <p:grpSpPr>
          <a:xfrm>
            <a:off x="2445725" y="386175"/>
            <a:ext cx="5978400" cy="722875"/>
            <a:chOff x="2445725" y="386175"/>
            <a:chExt cx="5978400" cy="722875"/>
          </a:xfrm>
        </p:grpSpPr>
        <p:sp>
          <p:nvSpPr>
            <p:cNvPr id="237" name="Google Shape;237;p19"/>
            <p:cNvSpPr/>
            <p:nvPr/>
          </p:nvSpPr>
          <p:spPr>
            <a:xfrm>
              <a:off x="2445725" y="474550"/>
              <a:ext cx="5877600" cy="6345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2546525" y="386175"/>
              <a:ext cx="5877600" cy="6345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9"/>
          <p:cNvSpPr txBox="1"/>
          <p:nvPr>
            <p:ph type="ctrTitle"/>
          </p:nvPr>
        </p:nvSpPr>
        <p:spPr>
          <a:xfrm>
            <a:off x="2261427" y="473350"/>
            <a:ext cx="6032100" cy="384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rgbClr val="000000"/>
              </a:buClr>
              <a:buSzPts val="1600"/>
              <a:buFont typeface="Fira Sans Condensed Medium"/>
              <a:buNone/>
              <a:defRPr sz="3600"/>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40" name="Shape 2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p:nvPr/>
        </p:nvSpPr>
        <p:spPr>
          <a:xfrm>
            <a:off x="3154724" y="645568"/>
            <a:ext cx="5092788" cy="2127741"/>
          </a:xfrm>
          <a:custGeom>
            <a:rect b="b" l="l" r="r" t="t"/>
            <a:pathLst>
              <a:path extrusionOk="0" h="46508" w="69455">
                <a:moveTo>
                  <a:pt x="0" y="1"/>
                </a:moveTo>
                <a:lnTo>
                  <a:pt x="0" y="46508"/>
                </a:lnTo>
                <a:lnTo>
                  <a:pt x="69455" y="46508"/>
                </a:lnTo>
                <a:lnTo>
                  <a:pt x="69455" y="42224"/>
                </a:lnTo>
                <a:lnTo>
                  <a:pt x="4628"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3228899" y="551643"/>
            <a:ext cx="5181600" cy="2127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395247" y="626617"/>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506988" y="626617"/>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p:cNvCxnSpPr/>
          <p:nvPr/>
        </p:nvCxnSpPr>
        <p:spPr>
          <a:xfrm>
            <a:off x="3228904" y="773818"/>
            <a:ext cx="5195100" cy="0"/>
          </a:xfrm>
          <a:prstGeom prst="straightConnector1">
            <a:avLst/>
          </a:prstGeom>
          <a:noFill/>
          <a:ln cap="flat" cmpd="sng" w="9525">
            <a:solidFill>
              <a:schemeClr val="accent1"/>
            </a:solidFill>
            <a:prstDash val="solid"/>
            <a:round/>
            <a:headEnd len="med" w="med" type="none"/>
            <a:tailEnd len="med" w="med" type="none"/>
          </a:ln>
        </p:spPr>
      </p:cxnSp>
      <p:sp>
        <p:nvSpPr>
          <p:cNvPr id="32" name="Google Shape;32;p3"/>
          <p:cNvSpPr/>
          <p:nvPr/>
        </p:nvSpPr>
        <p:spPr>
          <a:xfrm>
            <a:off x="3618726" y="626617"/>
            <a:ext cx="780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type="ctrTitle"/>
          </p:nvPr>
        </p:nvSpPr>
        <p:spPr>
          <a:xfrm>
            <a:off x="4848951" y="721767"/>
            <a:ext cx="34920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p:txBody>
      </p:sp>
      <p:sp>
        <p:nvSpPr>
          <p:cNvPr id="34" name="Google Shape;34;p3"/>
          <p:cNvSpPr txBox="1"/>
          <p:nvPr>
            <p:ph idx="1" type="subTitle"/>
          </p:nvPr>
        </p:nvSpPr>
        <p:spPr>
          <a:xfrm>
            <a:off x="4848950" y="1626807"/>
            <a:ext cx="32718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5" name="Google Shape;35;p3"/>
          <p:cNvSpPr txBox="1"/>
          <p:nvPr>
            <p:ph hasCustomPrompt="1" idx="2" type="title"/>
          </p:nvPr>
        </p:nvSpPr>
        <p:spPr>
          <a:xfrm>
            <a:off x="3316276" y="1287568"/>
            <a:ext cx="138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9600"/>
            </a:lvl1pPr>
            <a:lvl2pPr lvl="1"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1" name="Shape 2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ctrTitle"/>
          </p:nvPr>
        </p:nvSpPr>
        <p:spPr>
          <a:xfrm>
            <a:off x="984900" y="1895675"/>
            <a:ext cx="2794800" cy="790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8" name="Google Shape;38;p4"/>
          <p:cNvSpPr txBox="1"/>
          <p:nvPr>
            <p:ph idx="1" type="subTitle"/>
          </p:nvPr>
        </p:nvSpPr>
        <p:spPr>
          <a:xfrm>
            <a:off x="984900" y="2686175"/>
            <a:ext cx="2557200" cy="12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rect b="b" l="l" r="r" t="t"/>
              <a:pathLst>
                <a:path extrusionOk="0" h="9142" w="9142">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1394850">
              <a:off x="5923606" y="3307022"/>
              <a:ext cx="229498" cy="231423"/>
            </a:xfrm>
            <a:custGeom>
              <a:rect b="b" l="l" r="r" t="t"/>
              <a:pathLst>
                <a:path extrusionOk="0" h="9257" w="918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cap="flat" cmpd="sng" w="9525">
              <a:solidFill>
                <a:srgbClr val="407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1394850">
              <a:off x="6110428" y="3704786"/>
              <a:ext cx="471396" cy="471421"/>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1394912">
              <a:off x="5541379" y="3654666"/>
              <a:ext cx="291161" cy="291177"/>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8644363" y="2547800"/>
              <a:ext cx="226650" cy="225675"/>
            </a:xfrm>
            <a:custGeom>
              <a:rect b="b" l="l" r="r" t="t"/>
              <a:pathLst>
                <a:path extrusionOk="0" h="9027" w="9066">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8450288" y="2015225"/>
              <a:ext cx="375775" cy="376750"/>
            </a:xfrm>
            <a:custGeom>
              <a:rect b="b" l="l" r="r" t="t"/>
              <a:pathLst>
                <a:path extrusionOk="0" h="15070" w="15031">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450288" y="2012350"/>
              <a:ext cx="378650" cy="380575"/>
            </a:xfrm>
            <a:custGeom>
              <a:rect b="b" l="l" r="r" t="t"/>
              <a:pathLst>
                <a:path extrusionOk="0" h="15223" w="15146">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226513" y="2459388"/>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txBox="1"/>
          <p:nvPr>
            <p:ph idx="1" type="subTitle"/>
          </p:nvPr>
        </p:nvSpPr>
        <p:spPr>
          <a:xfrm>
            <a:off x="6532189" y="2016700"/>
            <a:ext cx="1966800" cy="136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2" name="Google Shape;52;p5"/>
          <p:cNvSpPr txBox="1"/>
          <p:nvPr>
            <p:ph idx="2" type="subTitle"/>
          </p:nvPr>
        </p:nvSpPr>
        <p:spPr>
          <a:xfrm>
            <a:off x="620276" y="3079400"/>
            <a:ext cx="19668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3" name="Google Shape;53;p5"/>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635850" y="1570475"/>
            <a:ext cx="5770726" cy="2595113"/>
            <a:chOff x="635850" y="1570475"/>
            <a:chExt cx="5770726" cy="2595113"/>
          </a:xfrm>
        </p:grpSpPr>
        <p:sp>
          <p:nvSpPr>
            <p:cNvPr id="58" name="Google Shape;58;p7"/>
            <p:cNvSpPr/>
            <p:nvPr/>
          </p:nvSpPr>
          <p:spPr>
            <a:xfrm>
              <a:off x="635850" y="1680200"/>
              <a:ext cx="5622382" cy="2485388"/>
            </a:xfrm>
            <a:custGeom>
              <a:rect b="b" l="l" r="r" t="t"/>
              <a:pathLst>
                <a:path extrusionOk="0" h="46508" w="69455">
                  <a:moveTo>
                    <a:pt x="0" y="1"/>
                  </a:moveTo>
                  <a:lnTo>
                    <a:pt x="0" y="46508"/>
                  </a:lnTo>
                  <a:lnTo>
                    <a:pt x="69455" y="46508"/>
                  </a:lnTo>
                  <a:lnTo>
                    <a:pt x="69455" y="42224"/>
                  </a:lnTo>
                  <a:lnTo>
                    <a:pt x="4628"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722476" y="1570475"/>
              <a:ext cx="5684100" cy="24852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916799" y="1658053"/>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1047324" y="1658053"/>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7"/>
            <p:cNvCxnSpPr/>
            <p:nvPr/>
          </p:nvCxnSpPr>
          <p:spPr>
            <a:xfrm>
              <a:off x="722493" y="1829998"/>
              <a:ext cx="5669700" cy="0"/>
            </a:xfrm>
            <a:prstGeom prst="straightConnector1">
              <a:avLst/>
            </a:prstGeom>
            <a:noFill/>
            <a:ln cap="flat" cmpd="sng" w="9525">
              <a:solidFill>
                <a:schemeClr val="accent1"/>
              </a:solidFill>
              <a:prstDash val="solid"/>
              <a:round/>
              <a:headEnd len="med" w="med" type="none"/>
              <a:tailEnd len="med" w="med" type="none"/>
            </a:ln>
          </p:spPr>
        </p:cxnSp>
        <p:sp>
          <p:nvSpPr>
            <p:cNvPr id="63" name="Google Shape;63;p7"/>
            <p:cNvSpPr/>
            <p:nvPr/>
          </p:nvSpPr>
          <p:spPr>
            <a:xfrm>
              <a:off x="1177844" y="1658053"/>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idx="1" type="body"/>
          </p:nvPr>
        </p:nvSpPr>
        <p:spPr>
          <a:xfrm>
            <a:off x="683825" y="1914950"/>
            <a:ext cx="5482800" cy="19644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Roboto Slab Regular"/>
              <a:buChar char="●"/>
              <a:defRPr sz="1400">
                <a:solidFill>
                  <a:schemeClr val="lt1"/>
                </a:solidFill>
              </a:defRPr>
            </a:lvl1pPr>
            <a:lvl2pPr indent="-304800" lvl="1" marL="914400">
              <a:spcBef>
                <a:spcPts val="1600"/>
              </a:spcBef>
              <a:spcAft>
                <a:spcPts val="0"/>
              </a:spcAft>
              <a:buClr>
                <a:schemeClr val="lt1"/>
              </a:buClr>
              <a:buSzPts val="1200"/>
              <a:buFont typeface="Roboto Slab Regular"/>
              <a:buChar char="○"/>
              <a:defRPr sz="1200">
                <a:solidFill>
                  <a:schemeClr val="lt1"/>
                </a:solidFill>
              </a:defRPr>
            </a:lvl2pPr>
            <a:lvl3pPr indent="-304800" lvl="2" marL="1371600">
              <a:spcBef>
                <a:spcPts val="1600"/>
              </a:spcBef>
              <a:spcAft>
                <a:spcPts val="0"/>
              </a:spcAft>
              <a:buClr>
                <a:schemeClr val="lt1"/>
              </a:buClr>
              <a:buSzPts val="1200"/>
              <a:buFont typeface="Roboto Slab Regular"/>
              <a:buChar char="■"/>
              <a:defRPr sz="1200">
                <a:solidFill>
                  <a:schemeClr val="lt1"/>
                </a:solidFill>
              </a:defRPr>
            </a:lvl3pPr>
            <a:lvl4pPr indent="-304800" lvl="3" marL="1828800">
              <a:spcBef>
                <a:spcPts val="1600"/>
              </a:spcBef>
              <a:spcAft>
                <a:spcPts val="0"/>
              </a:spcAft>
              <a:buClr>
                <a:schemeClr val="lt1"/>
              </a:buClr>
              <a:buSzPts val="1200"/>
              <a:buFont typeface="Roboto Slab Regular"/>
              <a:buChar char="●"/>
              <a:defRPr sz="1200">
                <a:solidFill>
                  <a:schemeClr val="lt1"/>
                </a:solidFill>
              </a:defRPr>
            </a:lvl4pPr>
            <a:lvl5pPr indent="-304800" lvl="4" marL="2286000">
              <a:spcBef>
                <a:spcPts val="1600"/>
              </a:spcBef>
              <a:spcAft>
                <a:spcPts val="0"/>
              </a:spcAft>
              <a:buClr>
                <a:schemeClr val="lt1"/>
              </a:buClr>
              <a:buSzPts val="1200"/>
              <a:buFont typeface="Roboto Slab Regular"/>
              <a:buChar char="○"/>
              <a:defRPr sz="1200">
                <a:solidFill>
                  <a:schemeClr val="lt1"/>
                </a:solidFill>
              </a:defRPr>
            </a:lvl5pPr>
            <a:lvl6pPr indent="-304800" lvl="5" marL="2743200">
              <a:spcBef>
                <a:spcPts val="1600"/>
              </a:spcBef>
              <a:spcAft>
                <a:spcPts val="0"/>
              </a:spcAft>
              <a:buClr>
                <a:schemeClr val="lt1"/>
              </a:buClr>
              <a:buSzPts val="1200"/>
              <a:buFont typeface="Roboto Slab Regular"/>
              <a:buChar char="■"/>
              <a:defRPr sz="1200">
                <a:solidFill>
                  <a:schemeClr val="lt1"/>
                </a:solidFill>
              </a:defRPr>
            </a:lvl6pPr>
            <a:lvl7pPr indent="-304800" lvl="6" marL="3200400">
              <a:spcBef>
                <a:spcPts val="1600"/>
              </a:spcBef>
              <a:spcAft>
                <a:spcPts val="0"/>
              </a:spcAft>
              <a:buClr>
                <a:schemeClr val="lt1"/>
              </a:buClr>
              <a:buSzPts val="1200"/>
              <a:buFont typeface="Roboto Slab Regular"/>
              <a:buChar char="●"/>
              <a:defRPr sz="1200">
                <a:solidFill>
                  <a:schemeClr val="lt1"/>
                </a:solidFill>
              </a:defRPr>
            </a:lvl7pPr>
            <a:lvl8pPr indent="-304800" lvl="7" marL="3657600">
              <a:spcBef>
                <a:spcPts val="1600"/>
              </a:spcBef>
              <a:spcAft>
                <a:spcPts val="0"/>
              </a:spcAft>
              <a:buClr>
                <a:schemeClr val="lt1"/>
              </a:buClr>
              <a:buSzPts val="1200"/>
              <a:buFont typeface="Roboto Slab Regular"/>
              <a:buChar char="○"/>
              <a:defRPr sz="1200">
                <a:solidFill>
                  <a:schemeClr val="lt1"/>
                </a:solidFill>
              </a:defRPr>
            </a:lvl8pPr>
            <a:lvl9pPr indent="-304800" lvl="8" marL="4114800">
              <a:spcBef>
                <a:spcPts val="1600"/>
              </a:spcBef>
              <a:spcAft>
                <a:spcPts val="1600"/>
              </a:spcAft>
              <a:buClr>
                <a:schemeClr val="lt1"/>
              </a:buClr>
              <a:buSzPts val="1200"/>
              <a:buFont typeface="Roboto Slab Regular"/>
              <a:buChar char="■"/>
              <a:defRPr sz="1200">
                <a:solidFill>
                  <a:schemeClr val="lt1"/>
                </a:solidFill>
              </a:defRPr>
            </a:lvl9pPr>
          </a:lstStyle>
          <a:p/>
        </p:txBody>
      </p:sp>
      <p:sp>
        <p:nvSpPr>
          <p:cNvPr id="65" name="Google Shape;65;p7"/>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8"/>
          <p:cNvSpPr txBox="1"/>
          <p:nvPr>
            <p:ph type="title"/>
          </p:nvPr>
        </p:nvSpPr>
        <p:spPr>
          <a:xfrm flipH="1">
            <a:off x="3264450" y="325295"/>
            <a:ext cx="3904800" cy="2937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rect b="b" l="l" r="r" t="t"/>
              <a:pathLst>
                <a:path extrusionOk="0" h="4865" w="18412">
                  <a:moveTo>
                    <a:pt x="0" y="1"/>
                  </a:moveTo>
                  <a:lnTo>
                    <a:pt x="0" y="4864"/>
                  </a:lnTo>
                  <a:lnTo>
                    <a:pt x="18412" y="4864"/>
                  </a:lnTo>
                  <a:lnTo>
                    <a:pt x="18412"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5737575" y="4064350"/>
              <a:ext cx="463975" cy="125850"/>
            </a:xfrm>
            <a:custGeom>
              <a:rect b="b" l="l" r="r" t="t"/>
              <a:pathLst>
                <a:path extrusionOk="0" h="5034" w="18559">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rect b="b" l="l" r="r" t="t"/>
              <a:pathLst>
                <a:path extrusionOk="0" h="4517" w="16675">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2350088" y="3414700"/>
              <a:ext cx="251550" cy="113250"/>
            </a:xfrm>
            <a:custGeom>
              <a:rect b="b" l="l" r="r" t="t"/>
              <a:pathLst>
                <a:path extrusionOk="0" h="4530" w="10062">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rect b="b" l="l" r="r" t="t"/>
              <a:pathLst>
                <a:path extrusionOk="0" h="4517" w="16675">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2350088" y="3414700"/>
              <a:ext cx="251550" cy="113250"/>
            </a:xfrm>
            <a:custGeom>
              <a:rect b="b" l="l" r="r" t="t"/>
              <a:pathLst>
                <a:path extrusionOk="0" h="4530" w="10062">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rect b="b" l="l" r="r" t="t"/>
              <a:pathLst>
                <a:path extrusionOk="0" h="4517" w="16675">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2350088" y="3414700"/>
              <a:ext cx="251550" cy="113250"/>
            </a:xfrm>
            <a:custGeom>
              <a:rect b="b" l="l" r="r" t="t"/>
              <a:pathLst>
                <a:path extrusionOk="0" h="4530" w="10062">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rect b="b" l="l" r="r" t="t"/>
              <a:pathLst>
                <a:path extrusionOk="0" h="4865" w="18412">
                  <a:moveTo>
                    <a:pt x="0" y="1"/>
                  </a:moveTo>
                  <a:lnTo>
                    <a:pt x="0" y="4864"/>
                  </a:lnTo>
                  <a:lnTo>
                    <a:pt x="18412" y="4864"/>
                  </a:lnTo>
                  <a:lnTo>
                    <a:pt x="18412"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5737575" y="4064350"/>
              <a:ext cx="463975" cy="125850"/>
            </a:xfrm>
            <a:custGeom>
              <a:rect b="b" l="l" r="r" t="t"/>
              <a:pathLst>
                <a:path extrusionOk="0" h="5034" w="18559">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rect b="b" l="l" r="r" t="t"/>
              <a:pathLst>
                <a:path extrusionOk="0" h="4865" w="18412">
                  <a:moveTo>
                    <a:pt x="0" y="1"/>
                  </a:moveTo>
                  <a:lnTo>
                    <a:pt x="0" y="4864"/>
                  </a:lnTo>
                  <a:lnTo>
                    <a:pt x="18412" y="4864"/>
                  </a:lnTo>
                  <a:lnTo>
                    <a:pt x="18412"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5737575" y="4064350"/>
              <a:ext cx="463975" cy="125850"/>
            </a:xfrm>
            <a:custGeom>
              <a:rect b="b" l="l" r="r" t="t"/>
              <a:pathLst>
                <a:path extrusionOk="0" h="5034" w="18559">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a:off x="4771853" y="1137362"/>
            <a:ext cx="3642000" cy="25413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txBox="1"/>
          <p:nvPr>
            <p:ph type="ctrTitle"/>
          </p:nvPr>
        </p:nvSpPr>
        <p:spPr>
          <a:xfrm>
            <a:off x="5010078" y="2862322"/>
            <a:ext cx="3054000" cy="702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30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94" name="Google Shape;94;p10"/>
          <p:cNvSpPr txBox="1"/>
          <p:nvPr>
            <p:ph idx="2" type="title"/>
          </p:nvPr>
        </p:nvSpPr>
        <p:spPr>
          <a:xfrm>
            <a:off x="5010078" y="1316500"/>
            <a:ext cx="3181800" cy="150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indent="-317500" lvl="1" marL="9144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indent="-317500" lvl="2" marL="13716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indent="-317500" lvl="3" marL="18288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indent="-317500" lvl="4" marL="22860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indent="-317500" lvl="5" marL="27432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indent="-317500" lvl="6" marL="32004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indent="-317500" lvl="7" marL="36576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indent="-317500" lvl="8" marL="41148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5.gif"/><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5.gif"/><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B96"/>
        </a:solidFill>
      </p:bgPr>
    </p:bg>
    <p:spTree>
      <p:nvGrpSpPr>
        <p:cNvPr id="245" name="Shape 245"/>
        <p:cNvGrpSpPr/>
        <p:nvPr/>
      </p:nvGrpSpPr>
      <p:grpSpPr>
        <a:xfrm>
          <a:off x="0" y="0"/>
          <a:ext cx="0" cy="0"/>
          <a:chOff x="0" y="0"/>
          <a:chExt cx="0" cy="0"/>
        </a:xfrm>
      </p:grpSpPr>
      <p:sp>
        <p:nvSpPr>
          <p:cNvPr id="246" name="Google Shape;246;p22"/>
          <p:cNvSpPr/>
          <p:nvPr/>
        </p:nvSpPr>
        <p:spPr>
          <a:xfrm>
            <a:off x="735989" y="2967376"/>
            <a:ext cx="2378609" cy="659819"/>
          </a:xfrm>
          <a:custGeom>
            <a:rect b="b" l="l" r="r" t="t"/>
            <a:pathLst>
              <a:path extrusionOk="0" h="8722" w="8721">
                <a:moveTo>
                  <a:pt x="0" y="1"/>
                </a:moveTo>
                <a:lnTo>
                  <a:pt x="0" y="8721"/>
                </a:lnTo>
                <a:lnTo>
                  <a:pt x="8720" y="8721"/>
                </a:lnTo>
                <a:lnTo>
                  <a:pt x="8720"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924350" y="4687925"/>
            <a:ext cx="5093450" cy="6725"/>
          </a:xfrm>
          <a:custGeom>
            <a:rect b="b" l="l" r="r" t="t"/>
            <a:pathLst>
              <a:path extrusionOk="0" h="269" w="203738">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7886766" y="624984"/>
            <a:ext cx="1616918" cy="659805"/>
            <a:chOff x="4431000" y="2613200"/>
            <a:chExt cx="1970650" cy="804150"/>
          </a:xfrm>
        </p:grpSpPr>
        <p:sp>
          <p:nvSpPr>
            <p:cNvPr id="249" name="Google Shape;249;p22"/>
            <p:cNvSpPr/>
            <p:nvPr/>
          </p:nvSpPr>
          <p:spPr>
            <a:xfrm>
              <a:off x="4433875" y="2616050"/>
              <a:ext cx="1964925" cy="798425"/>
            </a:xfrm>
            <a:custGeom>
              <a:rect b="b" l="l" r="r" t="t"/>
              <a:pathLst>
                <a:path extrusionOk="0" h="31937" w="78597">
                  <a:moveTo>
                    <a:pt x="1" y="1"/>
                  </a:moveTo>
                  <a:lnTo>
                    <a:pt x="1" y="31936"/>
                  </a:lnTo>
                  <a:lnTo>
                    <a:pt x="78596" y="31936"/>
                  </a:lnTo>
                  <a:lnTo>
                    <a:pt x="78596"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431000" y="2613200"/>
              <a:ext cx="1970650" cy="804150"/>
            </a:xfrm>
            <a:custGeom>
              <a:rect b="b" l="l" r="r" t="t"/>
              <a:pathLst>
                <a:path extrusionOk="0" h="32166" w="78826">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4435800" y="2721225"/>
              <a:ext cx="1962025" cy="5775"/>
            </a:xfrm>
            <a:custGeom>
              <a:rect b="b" l="l" r="r" t="t"/>
              <a:pathLst>
                <a:path extrusionOk="0" h="231" w="78481">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4484550" y="2661000"/>
              <a:ext cx="33500" cy="28750"/>
            </a:xfrm>
            <a:custGeom>
              <a:rect b="b" l="l" r="r" t="t"/>
              <a:pathLst>
                <a:path extrusionOk="0" h="1150" w="134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4533325" y="2661000"/>
              <a:ext cx="33475" cy="28750"/>
            </a:xfrm>
            <a:custGeom>
              <a:rect b="b" l="l" r="r" t="t"/>
              <a:pathLst>
                <a:path extrusionOk="0" h="1150" w="1339">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4584950" y="2659575"/>
              <a:ext cx="30625" cy="28700"/>
            </a:xfrm>
            <a:custGeom>
              <a:rect b="b" l="l" r="r" t="t"/>
              <a:pathLst>
                <a:path extrusionOk="0" h="1148" w="1225">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4484550" y="2661000"/>
              <a:ext cx="33500" cy="28750"/>
            </a:xfrm>
            <a:custGeom>
              <a:rect b="b" l="l" r="r" t="t"/>
              <a:pathLst>
                <a:path extrusionOk="0" h="1150" w="134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4533325" y="2661000"/>
              <a:ext cx="33475" cy="28750"/>
            </a:xfrm>
            <a:custGeom>
              <a:rect b="b" l="l" r="r" t="t"/>
              <a:pathLst>
                <a:path extrusionOk="0" h="1150" w="1339">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584950" y="2659575"/>
              <a:ext cx="30625" cy="28700"/>
            </a:xfrm>
            <a:custGeom>
              <a:rect b="b" l="l" r="r" t="t"/>
              <a:pathLst>
                <a:path extrusionOk="0" h="1148" w="1225">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4600250" y="2853175"/>
              <a:ext cx="475225" cy="475250"/>
            </a:xfrm>
            <a:custGeom>
              <a:rect b="b" l="l" r="r" t="t"/>
              <a:pathLst>
                <a:path extrusionOk="0" h="19010" w="19009">
                  <a:moveTo>
                    <a:pt x="0" y="1"/>
                  </a:moveTo>
                  <a:lnTo>
                    <a:pt x="0" y="19009"/>
                  </a:lnTo>
                  <a:lnTo>
                    <a:pt x="19009" y="19009"/>
                  </a:lnTo>
                  <a:lnTo>
                    <a:pt x="19009"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5172025" y="2977475"/>
              <a:ext cx="1091000" cy="5775"/>
            </a:xfrm>
            <a:custGeom>
              <a:rect b="b" l="l" r="r" t="t"/>
              <a:pathLst>
                <a:path extrusionOk="0" h="231" w="4364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5172025" y="3074050"/>
              <a:ext cx="1091000" cy="6725"/>
            </a:xfrm>
            <a:custGeom>
              <a:rect b="b" l="l" r="r" t="t"/>
              <a:pathLst>
                <a:path extrusionOk="0" h="269" w="4364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172025" y="3171575"/>
              <a:ext cx="702800" cy="4825"/>
            </a:xfrm>
            <a:custGeom>
              <a:rect b="b" l="l" r="r" t="t"/>
              <a:pathLst>
                <a:path extrusionOk="0" h="193" w="28112">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2"/>
          <p:cNvSpPr txBox="1"/>
          <p:nvPr>
            <p:ph idx="1" type="subTitle"/>
          </p:nvPr>
        </p:nvSpPr>
        <p:spPr>
          <a:xfrm>
            <a:off x="760725" y="2932325"/>
            <a:ext cx="26523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AnChain.ai Bitcoin Price Prediction</a:t>
            </a:r>
            <a:endParaRPr/>
          </a:p>
        </p:txBody>
      </p:sp>
      <p:grpSp>
        <p:nvGrpSpPr>
          <p:cNvPr id="263" name="Google Shape;263;p22"/>
          <p:cNvGrpSpPr/>
          <p:nvPr/>
        </p:nvGrpSpPr>
        <p:grpSpPr>
          <a:xfrm>
            <a:off x="-275236" y="3881925"/>
            <a:ext cx="1527000" cy="886375"/>
            <a:chOff x="1515700" y="3606625"/>
            <a:chExt cx="1527000" cy="886375"/>
          </a:xfrm>
        </p:grpSpPr>
        <p:sp>
          <p:nvSpPr>
            <p:cNvPr id="264" name="Google Shape;264;p22"/>
            <p:cNvSpPr/>
            <p:nvPr/>
          </p:nvSpPr>
          <p:spPr>
            <a:xfrm>
              <a:off x="1515700" y="3606625"/>
              <a:ext cx="1527000" cy="886375"/>
            </a:xfrm>
            <a:custGeom>
              <a:rect b="b" l="l" r="r" t="t"/>
              <a:pathLst>
                <a:path extrusionOk="0" h="35455" w="6108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520475" y="3712775"/>
              <a:ext cx="1520325" cy="6700"/>
            </a:xfrm>
            <a:custGeom>
              <a:rect b="b" l="l" r="r" t="t"/>
              <a:pathLst>
                <a:path extrusionOk="0" h="268" w="60813">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1650525" y="3861925"/>
              <a:ext cx="470450" cy="469500"/>
            </a:xfrm>
            <a:custGeom>
              <a:rect b="b" l="l" r="r" t="t"/>
              <a:pathLst>
                <a:path extrusionOk="0" h="18780" w="18818">
                  <a:moveTo>
                    <a:pt x="0" y="0"/>
                  </a:moveTo>
                  <a:lnTo>
                    <a:pt x="0" y="18779"/>
                  </a:lnTo>
                  <a:lnTo>
                    <a:pt x="18817" y="18779"/>
                  </a:lnTo>
                  <a:lnTo>
                    <a:pt x="18817"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2250025" y="3936500"/>
              <a:ext cx="679850" cy="5775"/>
            </a:xfrm>
            <a:custGeom>
              <a:rect b="b" l="l" r="r" t="t"/>
              <a:pathLst>
                <a:path extrusionOk="0" h="231" w="27194">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2250025" y="4040725"/>
              <a:ext cx="695150" cy="6725"/>
            </a:xfrm>
            <a:custGeom>
              <a:rect b="b" l="l" r="r" t="t"/>
              <a:pathLst>
                <a:path extrusionOk="0" h="269" w="27806">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250025" y="4145900"/>
              <a:ext cx="695150" cy="5750"/>
            </a:xfrm>
            <a:custGeom>
              <a:rect b="b" l="l" r="r" t="t"/>
              <a:pathLst>
                <a:path extrusionOk="0" h="230" w="27806">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2250025" y="4251075"/>
              <a:ext cx="695150" cy="5775"/>
            </a:xfrm>
            <a:custGeom>
              <a:rect b="b" l="l" r="r" t="t"/>
              <a:pathLst>
                <a:path extrusionOk="0" h="231" w="27806">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2"/>
          <p:cNvSpPr/>
          <p:nvPr/>
        </p:nvSpPr>
        <p:spPr>
          <a:xfrm>
            <a:off x="8565963" y="2130400"/>
            <a:ext cx="149200" cy="140125"/>
          </a:xfrm>
          <a:custGeom>
            <a:rect b="b" l="l" r="r" t="t"/>
            <a:pathLst>
              <a:path extrusionOk="0" h="5605" w="5968">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txBox="1"/>
          <p:nvPr>
            <p:ph type="ctrTitle"/>
          </p:nvPr>
        </p:nvSpPr>
        <p:spPr>
          <a:xfrm>
            <a:off x="1173900" y="819525"/>
            <a:ext cx="4900500" cy="1633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FINAL CODE </a:t>
            </a:r>
            <a:endParaRPr/>
          </a:p>
          <a:p>
            <a:pPr indent="0" lvl="0" marL="0" rtl="0" algn="r">
              <a:spcBef>
                <a:spcPts val="0"/>
              </a:spcBef>
              <a:spcAft>
                <a:spcPts val="0"/>
              </a:spcAft>
              <a:buNone/>
            </a:pPr>
            <a:r>
              <a:rPr lang="en"/>
              <a:t>REVIEW</a:t>
            </a:r>
            <a:endParaRPr/>
          </a:p>
        </p:txBody>
      </p:sp>
      <p:grpSp>
        <p:nvGrpSpPr>
          <p:cNvPr id="273" name="Google Shape;273;p22"/>
          <p:cNvGrpSpPr/>
          <p:nvPr/>
        </p:nvGrpSpPr>
        <p:grpSpPr>
          <a:xfrm>
            <a:off x="5495733" y="3271125"/>
            <a:ext cx="1159989" cy="978975"/>
            <a:chOff x="5495733" y="3271125"/>
            <a:chExt cx="1159989" cy="978975"/>
          </a:xfrm>
        </p:grpSpPr>
        <p:sp>
          <p:nvSpPr>
            <p:cNvPr id="274" name="Google Shape;274;p22"/>
            <p:cNvSpPr/>
            <p:nvPr/>
          </p:nvSpPr>
          <p:spPr>
            <a:xfrm rot="1394850">
              <a:off x="5924709" y="3308199"/>
              <a:ext cx="228548" cy="228548"/>
            </a:xfrm>
            <a:custGeom>
              <a:rect b="b" l="l" r="r" t="t"/>
              <a:pathLst>
                <a:path extrusionOk="0" h="9142" w="9142">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rot="1394850">
              <a:off x="5923606" y="3307022"/>
              <a:ext cx="229498" cy="231423"/>
            </a:xfrm>
            <a:custGeom>
              <a:rect b="b" l="l" r="r" t="t"/>
              <a:pathLst>
                <a:path extrusionOk="0" h="9257" w="918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cap="flat" cmpd="sng" w="9525">
              <a:solidFill>
                <a:srgbClr val="407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rot="1394850">
              <a:off x="6110428" y="3704786"/>
              <a:ext cx="471396" cy="471421"/>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rot="1394912">
              <a:off x="5541379" y="3654666"/>
              <a:ext cx="291161" cy="291177"/>
            </a:xfrm>
            <a:custGeom>
              <a:rect b="b" l="l" r="r" t="t"/>
              <a:pathLst>
                <a:path extrusionOk="0" h="18857" w="18856">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2"/>
          <p:cNvGrpSpPr/>
          <p:nvPr/>
        </p:nvGrpSpPr>
        <p:grpSpPr>
          <a:xfrm>
            <a:off x="5887241" y="1110522"/>
            <a:ext cx="2652258" cy="3691033"/>
            <a:chOff x="5165975" y="1320625"/>
            <a:chExt cx="2208375" cy="3073300"/>
          </a:xfrm>
        </p:grpSpPr>
        <p:sp>
          <p:nvSpPr>
            <p:cNvPr id="279" name="Google Shape;279;p22"/>
            <p:cNvSpPr/>
            <p:nvPr/>
          </p:nvSpPr>
          <p:spPr>
            <a:xfrm>
              <a:off x="6422150" y="4107100"/>
              <a:ext cx="10375" cy="7275"/>
            </a:xfrm>
            <a:custGeom>
              <a:rect b="b" l="l" r="r" t="t"/>
              <a:pathLst>
                <a:path extrusionOk="0" h="291" w="415">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6583675" y="1603150"/>
              <a:ext cx="717100" cy="499550"/>
            </a:xfrm>
            <a:custGeom>
              <a:rect b="b" l="l" r="r" t="t"/>
              <a:pathLst>
                <a:path extrusionOk="0" h="19982" w="28684">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932625" y="1869425"/>
              <a:ext cx="104700" cy="142125"/>
            </a:xfrm>
            <a:custGeom>
              <a:rect b="b" l="l" r="r" t="t"/>
              <a:pathLst>
                <a:path extrusionOk="0" h="5685" w="4188">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667625" y="1946125"/>
              <a:ext cx="342350" cy="72025"/>
            </a:xfrm>
            <a:custGeom>
              <a:rect b="b" l="l" r="r" t="t"/>
              <a:pathLst>
                <a:path extrusionOk="0" h="2881" w="13694">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6964375" y="1622000"/>
              <a:ext cx="240200" cy="269775"/>
            </a:xfrm>
            <a:custGeom>
              <a:rect b="b" l="l" r="r" t="t"/>
              <a:pathLst>
                <a:path extrusionOk="0" h="10791" w="9608">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7033550" y="1827925"/>
              <a:ext cx="9450" cy="6950"/>
            </a:xfrm>
            <a:custGeom>
              <a:rect b="b" l="l" r="r" t="t"/>
              <a:pathLst>
                <a:path extrusionOk="0" h="278" w="378">
                  <a:moveTo>
                    <a:pt x="176" y="1"/>
                  </a:moveTo>
                  <a:cubicBezTo>
                    <a:pt x="0" y="13"/>
                    <a:pt x="13" y="277"/>
                    <a:pt x="189" y="277"/>
                  </a:cubicBezTo>
                  <a:cubicBezTo>
                    <a:pt x="365" y="277"/>
                    <a:pt x="377" y="13"/>
                    <a:pt x="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822025" y="1965500"/>
              <a:ext cx="10275" cy="7100"/>
            </a:xfrm>
            <a:custGeom>
              <a:rect b="b" l="l" r="r" t="t"/>
              <a:pathLst>
                <a:path extrusionOk="0" h="284" w="411">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6924450" y="1942700"/>
              <a:ext cx="10400" cy="7250"/>
            </a:xfrm>
            <a:custGeom>
              <a:rect b="b" l="l" r="r" t="t"/>
              <a:pathLst>
                <a:path extrusionOk="0" h="290" w="416">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7093525" y="1762375"/>
              <a:ext cx="8450" cy="5400"/>
            </a:xfrm>
            <a:custGeom>
              <a:rect b="b" l="l" r="r" t="t"/>
              <a:pathLst>
                <a:path extrusionOk="0" h="216" w="338">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7154550" y="1693525"/>
              <a:ext cx="8325" cy="5175"/>
            </a:xfrm>
            <a:custGeom>
              <a:rect b="b" l="l" r="r" t="t"/>
              <a:pathLst>
                <a:path extrusionOk="0" h="207" w="333">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6672650" y="1886075"/>
              <a:ext cx="241150" cy="44375"/>
            </a:xfrm>
            <a:custGeom>
              <a:rect b="b" l="l" r="r" t="t"/>
              <a:pathLst>
                <a:path extrusionOk="0" h="1775" w="9646">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6733675" y="1981650"/>
              <a:ext cx="8575" cy="5250"/>
            </a:xfrm>
            <a:custGeom>
              <a:rect b="b" l="l" r="r" t="t"/>
              <a:pathLst>
                <a:path extrusionOk="0" h="210" w="343">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546900" y="1901175"/>
              <a:ext cx="130475" cy="238000"/>
            </a:xfrm>
            <a:custGeom>
              <a:rect b="b" l="l" r="r" t="t"/>
              <a:pathLst>
                <a:path extrusionOk="0" h="9520" w="5219">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162750" y="1396375"/>
              <a:ext cx="211600" cy="225675"/>
            </a:xfrm>
            <a:custGeom>
              <a:rect b="b" l="l" r="r" t="t"/>
              <a:pathLst>
                <a:path extrusionOk="0" h="9027" w="8464">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6569850" y="1901350"/>
              <a:ext cx="64775" cy="232800"/>
            </a:xfrm>
            <a:custGeom>
              <a:rect b="b" l="l" r="r" t="t"/>
              <a:pathLst>
                <a:path extrusionOk="0" h="9312" w="2591">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7155825" y="1540700"/>
              <a:ext cx="186125" cy="131225"/>
            </a:xfrm>
            <a:custGeom>
              <a:rect b="b" l="l" r="r" t="t"/>
              <a:pathLst>
                <a:path extrusionOk="0" h="5249" w="7445">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7162425" y="1561600"/>
              <a:ext cx="171375" cy="89375"/>
            </a:xfrm>
            <a:custGeom>
              <a:rect b="b" l="l" r="r" t="t"/>
              <a:pathLst>
                <a:path extrusionOk="0" h="3575" w="6855">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6153625" y="2534450"/>
              <a:ext cx="343000" cy="57150"/>
            </a:xfrm>
            <a:custGeom>
              <a:rect b="b" l="l" r="r" t="t"/>
              <a:pathLst>
                <a:path extrusionOk="0" h="2286" w="1372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6175300" y="2580875"/>
              <a:ext cx="310000" cy="43825"/>
            </a:xfrm>
            <a:custGeom>
              <a:rect b="b" l="l" r="r" t="t"/>
              <a:pathLst>
                <a:path extrusionOk="0" h="1753" w="1240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5897400" y="1320625"/>
              <a:ext cx="690400" cy="522675"/>
            </a:xfrm>
            <a:custGeom>
              <a:rect b="b" l="l" r="r" t="t"/>
              <a:pathLst>
                <a:path extrusionOk="0" h="20907" w="27616">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033525" y="1447400"/>
              <a:ext cx="507725" cy="214275"/>
            </a:xfrm>
            <a:custGeom>
              <a:rect b="b" l="l" r="r" t="t"/>
              <a:pathLst>
                <a:path extrusionOk="0" h="8571" w="20309">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6140725" y="1562925"/>
              <a:ext cx="51900" cy="44525"/>
            </a:xfrm>
            <a:custGeom>
              <a:rect b="b" l="l" r="r" t="t"/>
              <a:pathLst>
                <a:path extrusionOk="0" h="1781" w="2076">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6390025" y="1509800"/>
              <a:ext cx="52200" cy="44675"/>
            </a:xfrm>
            <a:custGeom>
              <a:rect b="b" l="l" r="r" t="t"/>
              <a:pathLst>
                <a:path extrusionOk="0" h="1787" w="2088">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6160225" y="1336975"/>
              <a:ext cx="126075" cy="128825"/>
            </a:xfrm>
            <a:custGeom>
              <a:rect b="b" l="l" r="r" t="t"/>
              <a:pathLst>
                <a:path extrusionOk="0" h="5153" w="5043">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6295075" y="1639000"/>
              <a:ext cx="49400" cy="184550"/>
            </a:xfrm>
            <a:custGeom>
              <a:rect b="b" l="l" r="r" t="t"/>
              <a:pathLst>
                <a:path extrusionOk="0" h="7382" w="1976">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6052400" y="1713500"/>
              <a:ext cx="502700" cy="131125"/>
            </a:xfrm>
            <a:custGeom>
              <a:rect b="b" l="l" r="r" t="t"/>
              <a:pathLst>
                <a:path extrusionOk="0" h="5245" w="20108">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6035425" y="1680800"/>
              <a:ext cx="518100" cy="162600"/>
            </a:xfrm>
            <a:custGeom>
              <a:rect b="b" l="l" r="r" t="t"/>
              <a:pathLst>
                <a:path extrusionOk="0" h="6504" w="20724">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6294450" y="1688025"/>
              <a:ext cx="49075" cy="135525"/>
            </a:xfrm>
            <a:custGeom>
              <a:rect b="b" l="l" r="r" t="t"/>
              <a:pathLst>
                <a:path extrusionOk="0" h="5421" w="1963">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6009950" y="1428350"/>
              <a:ext cx="549550" cy="259200"/>
            </a:xfrm>
            <a:custGeom>
              <a:rect b="b" l="l" r="r" t="t"/>
              <a:pathLst>
                <a:path extrusionOk="0" h="10368" w="21982">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5904325" y="1623400"/>
              <a:ext cx="110375" cy="53725"/>
            </a:xfrm>
            <a:custGeom>
              <a:rect b="b" l="l" r="r" t="t"/>
              <a:pathLst>
                <a:path extrusionOk="0" h="2149" w="4415">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192575" y="1367875"/>
              <a:ext cx="8425" cy="5450"/>
            </a:xfrm>
            <a:custGeom>
              <a:rect b="b" l="l" r="r" t="t"/>
              <a:pathLst>
                <a:path extrusionOk="0" h="218" w="337">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6235050" y="1433400"/>
              <a:ext cx="9750" cy="6925"/>
            </a:xfrm>
            <a:custGeom>
              <a:rect b="b" l="l" r="r" t="t"/>
              <a:pathLst>
                <a:path extrusionOk="0" h="277" w="390">
                  <a:moveTo>
                    <a:pt x="189" y="0"/>
                  </a:moveTo>
                  <a:cubicBezTo>
                    <a:pt x="0" y="0"/>
                    <a:pt x="13" y="277"/>
                    <a:pt x="189" y="277"/>
                  </a:cubicBezTo>
                  <a:cubicBezTo>
                    <a:pt x="377" y="277"/>
                    <a:pt x="390"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5968200" y="1614150"/>
              <a:ext cx="10300" cy="7300"/>
            </a:xfrm>
            <a:custGeom>
              <a:rect b="b" l="l" r="r" t="t"/>
              <a:pathLst>
                <a:path extrusionOk="0" h="292" w="412">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5910925" y="1644650"/>
              <a:ext cx="9775" cy="6950"/>
            </a:xfrm>
            <a:custGeom>
              <a:rect b="b" l="l" r="r" t="t"/>
              <a:pathLst>
                <a:path extrusionOk="0" h="278" w="391">
                  <a:moveTo>
                    <a:pt x="189" y="1"/>
                  </a:moveTo>
                  <a:cubicBezTo>
                    <a:pt x="0" y="1"/>
                    <a:pt x="13" y="277"/>
                    <a:pt x="202" y="277"/>
                  </a:cubicBezTo>
                  <a:cubicBezTo>
                    <a:pt x="378" y="277"/>
                    <a:pt x="390"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926325" y="1336250"/>
              <a:ext cx="327275" cy="280450"/>
            </a:xfrm>
            <a:custGeom>
              <a:rect b="b" l="l" r="r" t="t"/>
              <a:pathLst>
                <a:path extrusionOk="0" h="11218" w="13091">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6188525" y="1343175"/>
              <a:ext cx="24225" cy="11350"/>
            </a:xfrm>
            <a:custGeom>
              <a:rect b="b" l="l" r="r" t="t"/>
              <a:pathLst>
                <a:path extrusionOk="0" h="454" w="969">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5937650" y="1684900"/>
              <a:ext cx="48750" cy="56600"/>
            </a:xfrm>
            <a:custGeom>
              <a:rect b="b" l="l" r="r" t="t"/>
              <a:pathLst>
                <a:path extrusionOk="0" h="2264" w="195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5963100" y="1849575"/>
              <a:ext cx="616525" cy="708575"/>
            </a:xfrm>
            <a:custGeom>
              <a:rect b="b" l="l" r="r" t="t"/>
              <a:pathLst>
                <a:path extrusionOk="0" h="28343" w="24661">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5987325" y="2197950"/>
              <a:ext cx="260325" cy="346450"/>
            </a:xfrm>
            <a:custGeom>
              <a:rect b="b" l="l" r="r" t="t"/>
              <a:pathLst>
                <a:path extrusionOk="0" h="13858" w="10413">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5975675" y="1980075"/>
              <a:ext cx="349625" cy="569675"/>
            </a:xfrm>
            <a:custGeom>
              <a:rect b="b" l="l" r="r" t="t"/>
              <a:pathLst>
                <a:path extrusionOk="0" h="22787" w="13985">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6181350" y="2398825"/>
              <a:ext cx="10300" cy="7275"/>
            </a:xfrm>
            <a:custGeom>
              <a:rect b="b" l="l" r="r" t="t"/>
              <a:pathLst>
                <a:path extrusionOk="0" h="291" w="412">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6290650" y="2394875"/>
              <a:ext cx="8325" cy="5175"/>
            </a:xfrm>
            <a:custGeom>
              <a:rect b="b" l="l" r="r" t="t"/>
              <a:pathLst>
                <a:path extrusionOk="0" h="207" w="333">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6408950" y="2282200"/>
              <a:ext cx="10300" cy="7275"/>
            </a:xfrm>
            <a:custGeom>
              <a:rect b="b" l="l" r="r" t="t"/>
              <a:pathLst>
                <a:path extrusionOk="0" h="291" w="412">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6352625" y="2005225"/>
              <a:ext cx="9750" cy="7275"/>
            </a:xfrm>
            <a:custGeom>
              <a:rect b="b" l="l" r="r" t="t"/>
              <a:pathLst>
                <a:path extrusionOk="0" h="291" w="390">
                  <a:moveTo>
                    <a:pt x="189" y="1"/>
                  </a:moveTo>
                  <a:cubicBezTo>
                    <a:pt x="0" y="13"/>
                    <a:pt x="13" y="290"/>
                    <a:pt x="201" y="290"/>
                  </a:cubicBezTo>
                  <a:cubicBezTo>
                    <a:pt x="377" y="290"/>
                    <a:pt x="390" y="13"/>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6466150" y="2050375"/>
              <a:ext cx="8575" cy="5375"/>
            </a:xfrm>
            <a:custGeom>
              <a:rect b="b" l="l" r="r" t="t"/>
              <a:pathLst>
                <a:path extrusionOk="0" h="215" w="343">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6057850" y="2366750"/>
              <a:ext cx="10300" cy="7125"/>
            </a:xfrm>
            <a:custGeom>
              <a:rect b="b" l="l" r="r" t="t"/>
              <a:pathLst>
                <a:path extrusionOk="0" h="285" w="412">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6039875" y="2274325"/>
              <a:ext cx="10300" cy="7300"/>
            </a:xfrm>
            <a:custGeom>
              <a:rect b="b" l="l" r="r" t="t"/>
              <a:pathLst>
                <a:path extrusionOk="0" h="292" w="412">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6030375" y="2191350"/>
              <a:ext cx="9775" cy="7250"/>
            </a:xfrm>
            <a:custGeom>
              <a:rect b="b" l="l" r="r" t="t"/>
              <a:pathLst>
                <a:path extrusionOk="0" h="290" w="391">
                  <a:moveTo>
                    <a:pt x="190" y="0"/>
                  </a:moveTo>
                  <a:cubicBezTo>
                    <a:pt x="1" y="13"/>
                    <a:pt x="13" y="289"/>
                    <a:pt x="190" y="289"/>
                  </a:cubicBezTo>
                  <a:cubicBezTo>
                    <a:pt x="378" y="289"/>
                    <a:pt x="391" y="13"/>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6025350" y="2102200"/>
              <a:ext cx="6350" cy="6700"/>
            </a:xfrm>
            <a:custGeom>
              <a:rect b="b" l="l" r="r" t="t"/>
              <a:pathLst>
                <a:path extrusionOk="0" h="268" w="254">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6531875" y="2028500"/>
              <a:ext cx="10350" cy="7275"/>
            </a:xfrm>
            <a:custGeom>
              <a:rect b="b" l="l" r="r" t="t"/>
              <a:pathLst>
                <a:path extrusionOk="0" h="291" w="414">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6425550" y="2386875"/>
              <a:ext cx="9775" cy="6950"/>
            </a:xfrm>
            <a:custGeom>
              <a:rect b="b" l="l" r="r" t="t"/>
              <a:pathLst>
                <a:path extrusionOk="0" h="278" w="391">
                  <a:moveTo>
                    <a:pt x="189" y="1"/>
                  </a:moveTo>
                  <a:cubicBezTo>
                    <a:pt x="0" y="1"/>
                    <a:pt x="13" y="277"/>
                    <a:pt x="189" y="277"/>
                  </a:cubicBezTo>
                  <a:cubicBezTo>
                    <a:pt x="365" y="277"/>
                    <a:pt x="390"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6439475" y="2474100"/>
              <a:ext cx="8525" cy="5325"/>
            </a:xfrm>
            <a:custGeom>
              <a:rect b="b" l="l" r="r" t="t"/>
              <a:pathLst>
                <a:path extrusionOk="0" h="213" w="341">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5991100" y="1941100"/>
              <a:ext cx="504900" cy="54100"/>
            </a:xfrm>
            <a:custGeom>
              <a:rect b="b" l="l" r="r" t="t"/>
              <a:pathLst>
                <a:path extrusionOk="0" h="2164" w="20196">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6036350" y="1959325"/>
              <a:ext cx="138050" cy="550175"/>
            </a:xfrm>
            <a:custGeom>
              <a:rect b="b" l="l" r="r" t="t"/>
              <a:pathLst>
                <a:path extrusionOk="0" h="22007" w="5522">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6370525" y="2239450"/>
              <a:ext cx="39025" cy="302125"/>
            </a:xfrm>
            <a:custGeom>
              <a:rect b="b" l="l" r="r" t="t"/>
              <a:pathLst>
                <a:path extrusionOk="0" h="12085" w="1561">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6244150" y="1859050"/>
              <a:ext cx="83975" cy="189600"/>
            </a:xfrm>
            <a:custGeom>
              <a:rect b="b" l="l" r="r" t="t"/>
              <a:pathLst>
                <a:path extrusionOk="0" h="7584" w="3359">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104575" y="2367275"/>
              <a:ext cx="274775" cy="16525"/>
            </a:xfrm>
            <a:custGeom>
              <a:rect b="b" l="l" r="r" t="t"/>
              <a:pathLst>
                <a:path extrusionOk="0" h="661" w="10991">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6404175" y="2039750"/>
              <a:ext cx="171975" cy="53125"/>
            </a:xfrm>
            <a:custGeom>
              <a:rect b="b" l="l" r="r" t="t"/>
              <a:pathLst>
                <a:path extrusionOk="0" h="2125" w="6879">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6210825" y="2043575"/>
              <a:ext cx="232350" cy="199000"/>
            </a:xfrm>
            <a:custGeom>
              <a:rect b="b" l="l" r="r" t="t"/>
              <a:pathLst>
                <a:path extrusionOk="0" h="7960" w="9294">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6246675" y="2070300"/>
              <a:ext cx="169150" cy="145100"/>
            </a:xfrm>
            <a:custGeom>
              <a:rect b="b" l="l" r="r" t="t"/>
              <a:pathLst>
                <a:path extrusionOk="0" h="5804" w="6766">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6302625" y="2093575"/>
              <a:ext cx="79875" cy="90250"/>
            </a:xfrm>
            <a:custGeom>
              <a:rect b="b" l="l" r="r" t="t"/>
              <a:pathLst>
                <a:path extrusionOk="0" h="3610" w="3195">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5963100" y="1848675"/>
              <a:ext cx="599550" cy="97175"/>
            </a:xfrm>
            <a:custGeom>
              <a:rect b="b" l="l" r="r" t="t"/>
              <a:pathLst>
                <a:path extrusionOk="0" h="3887" w="23982">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5963100" y="1849600"/>
              <a:ext cx="599550" cy="110400"/>
            </a:xfrm>
            <a:custGeom>
              <a:rect b="b" l="l" r="r" t="t"/>
              <a:pathLst>
                <a:path extrusionOk="0" h="4416" w="23982">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6244150" y="1858725"/>
              <a:ext cx="79250" cy="94650"/>
            </a:xfrm>
            <a:custGeom>
              <a:rect b="b" l="l" r="r" t="t"/>
              <a:pathLst>
                <a:path extrusionOk="0" h="3786" w="317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6429600" y="3901950"/>
              <a:ext cx="8325" cy="5175"/>
            </a:xfrm>
            <a:custGeom>
              <a:rect b="b" l="l" r="r" t="t"/>
              <a:pathLst>
                <a:path extrusionOk="0" h="207" w="333">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6302625" y="2618250"/>
              <a:ext cx="306850" cy="932050"/>
            </a:xfrm>
            <a:custGeom>
              <a:rect b="b" l="l" r="r" t="t"/>
              <a:pathLst>
                <a:path extrusionOk="0" h="37282" w="12274">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6313000" y="2623275"/>
              <a:ext cx="118550" cy="543575"/>
            </a:xfrm>
            <a:custGeom>
              <a:rect b="b" l="l" r="r" t="t"/>
              <a:pathLst>
                <a:path extrusionOk="0" h="21743" w="4742">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6313325" y="2624225"/>
              <a:ext cx="178275" cy="697600"/>
            </a:xfrm>
            <a:custGeom>
              <a:rect b="b" l="l" r="r" t="t"/>
              <a:pathLst>
                <a:path extrusionOk="0" h="27904" w="7131">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6406050" y="2916275"/>
              <a:ext cx="81775" cy="634100"/>
            </a:xfrm>
            <a:custGeom>
              <a:rect b="b" l="l" r="r" t="t"/>
              <a:pathLst>
                <a:path extrusionOk="0" h="25364" w="3271">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6042950" y="2627775"/>
              <a:ext cx="430400" cy="346700"/>
            </a:xfrm>
            <a:custGeom>
              <a:rect b="b" l="l" r="r" t="t"/>
              <a:pathLst>
                <a:path extrusionOk="0" h="13868" w="17216">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6360150" y="3563925"/>
              <a:ext cx="217275" cy="758550"/>
            </a:xfrm>
            <a:custGeom>
              <a:rect b="b" l="l" r="r" t="t"/>
              <a:pathLst>
                <a:path extrusionOk="0" h="30342" w="8691">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6399150" y="3576775"/>
              <a:ext cx="42150" cy="768950"/>
            </a:xfrm>
            <a:custGeom>
              <a:rect b="b" l="l" r="r" t="t"/>
              <a:pathLst>
                <a:path extrusionOk="0" h="30758" w="1686">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6379975" y="4250875"/>
              <a:ext cx="144950" cy="117175"/>
            </a:xfrm>
            <a:custGeom>
              <a:rect b="b" l="l" r="r" t="t"/>
              <a:pathLst>
                <a:path extrusionOk="0" h="4687" w="5798">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6374925" y="4355775"/>
              <a:ext cx="258450" cy="38150"/>
            </a:xfrm>
            <a:custGeom>
              <a:rect b="b" l="l" r="r" t="t"/>
              <a:pathLst>
                <a:path extrusionOk="0" h="1526" w="10338">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6287850" y="2635850"/>
              <a:ext cx="76725" cy="338600"/>
            </a:xfrm>
            <a:custGeom>
              <a:rect b="b" l="l" r="r" t="t"/>
              <a:pathLst>
                <a:path extrusionOk="0" h="13544" w="3069">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6452575" y="3129425"/>
              <a:ext cx="9775" cy="7250"/>
            </a:xfrm>
            <a:custGeom>
              <a:rect b="b" l="l" r="r" t="t"/>
              <a:pathLst>
                <a:path extrusionOk="0" h="290" w="391">
                  <a:moveTo>
                    <a:pt x="189" y="0"/>
                  </a:moveTo>
                  <a:cubicBezTo>
                    <a:pt x="1" y="13"/>
                    <a:pt x="13" y="289"/>
                    <a:pt x="189" y="289"/>
                  </a:cubicBezTo>
                  <a:cubicBezTo>
                    <a:pt x="366" y="289"/>
                    <a:pt x="391" y="13"/>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6475625" y="3310500"/>
              <a:ext cx="10325" cy="7075"/>
            </a:xfrm>
            <a:custGeom>
              <a:rect b="b" l="l" r="r" t="t"/>
              <a:pathLst>
                <a:path extrusionOk="0" h="283" w="413">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6432525" y="2943825"/>
              <a:ext cx="10325" cy="7075"/>
            </a:xfrm>
            <a:custGeom>
              <a:rect b="b" l="l" r="r" t="t"/>
              <a:pathLst>
                <a:path extrusionOk="0" h="283" w="413">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6434025" y="3728775"/>
              <a:ext cx="6375" cy="7000"/>
            </a:xfrm>
            <a:custGeom>
              <a:rect b="b" l="l" r="r" t="t"/>
              <a:pathLst>
                <a:path extrusionOk="0" h="280" w="255">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6379650" y="4307500"/>
              <a:ext cx="135200" cy="15725"/>
            </a:xfrm>
            <a:custGeom>
              <a:rect b="b" l="l" r="r" t="t"/>
              <a:pathLst>
                <a:path extrusionOk="0" h="629" w="5408">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6364875" y="3594375"/>
              <a:ext cx="33650" cy="346450"/>
            </a:xfrm>
            <a:custGeom>
              <a:rect b="b" l="l" r="r" t="t"/>
              <a:pathLst>
                <a:path extrusionOk="0" h="13858" w="1346">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6364875" y="3589975"/>
              <a:ext cx="126725" cy="475975"/>
            </a:xfrm>
            <a:custGeom>
              <a:rect b="b" l="l" r="r" t="t"/>
              <a:pathLst>
                <a:path extrusionOk="0" h="19039" w="5069">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6364250" y="4066225"/>
              <a:ext cx="650" cy="4125"/>
            </a:xfrm>
            <a:custGeom>
              <a:rect b="b" l="l" r="r" t="t"/>
              <a:pathLst>
                <a:path extrusionOk="0" h="165" w="26">
                  <a:moveTo>
                    <a:pt x="25" y="1"/>
                  </a:moveTo>
                  <a:lnTo>
                    <a:pt x="0" y="26"/>
                  </a:lnTo>
                  <a:lnTo>
                    <a:pt x="25" y="164"/>
                  </a:lnTo>
                  <a:lnTo>
                    <a:pt x="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6364875" y="4065925"/>
              <a:ext cx="650" cy="7575"/>
            </a:xfrm>
            <a:custGeom>
              <a:rect b="b" l="l" r="r" t="t"/>
              <a:pathLst>
                <a:path extrusionOk="0" h="303" w="26">
                  <a:moveTo>
                    <a:pt x="26" y="0"/>
                  </a:moveTo>
                  <a:lnTo>
                    <a:pt x="0" y="13"/>
                  </a:lnTo>
                  <a:lnTo>
                    <a:pt x="0" y="176"/>
                  </a:lnTo>
                  <a:lnTo>
                    <a:pt x="26" y="302"/>
                  </a:lnTo>
                  <a:lnTo>
                    <a:pt x="26" y="0"/>
                  </a:lnTo>
                  <a:close/>
                </a:path>
              </a:pathLst>
            </a:custGeom>
            <a:solidFill>
              <a:srgbClr val="336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6401350" y="3591850"/>
              <a:ext cx="31150" cy="438250"/>
            </a:xfrm>
            <a:custGeom>
              <a:rect b="b" l="l" r="r" t="t"/>
              <a:pathLst>
                <a:path extrusionOk="0" h="17530" w="1246">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6434025" y="3728275"/>
              <a:ext cx="8725" cy="7275"/>
            </a:xfrm>
            <a:custGeom>
              <a:rect b="b" l="l" r="r" t="t"/>
              <a:pathLst>
                <a:path extrusionOk="0" h="291" w="349">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6350725" y="3440325"/>
              <a:ext cx="243675" cy="208325"/>
            </a:xfrm>
            <a:custGeom>
              <a:rect b="b" l="l" r="r" t="t"/>
              <a:pathLst>
                <a:path extrusionOk="0" h="8333" w="9747">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6388775" y="3529575"/>
              <a:ext cx="199650" cy="36650"/>
            </a:xfrm>
            <a:custGeom>
              <a:rect b="b" l="l" r="r" t="t"/>
              <a:pathLst>
                <a:path extrusionOk="0" h="1466" w="7986">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5165975" y="1722475"/>
              <a:ext cx="242925" cy="174950"/>
            </a:xfrm>
            <a:custGeom>
              <a:rect b="b" l="l" r="r" t="t"/>
              <a:pathLst>
                <a:path extrusionOk="0" h="6998" w="9717">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5319600" y="1899925"/>
              <a:ext cx="664900" cy="418200"/>
            </a:xfrm>
            <a:custGeom>
              <a:rect b="b" l="l" r="r" t="t"/>
              <a:pathLst>
                <a:path extrusionOk="0" h="16728" w="26596">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5868175" y="1978200"/>
              <a:ext cx="148100" cy="213100"/>
            </a:xfrm>
            <a:custGeom>
              <a:rect b="b" l="l" r="r" t="t"/>
              <a:pathLst>
                <a:path extrusionOk="0" h="8524" w="5924">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5929150" y="2001775"/>
              <a:ext cx="62900" cy="183000"/>
            </a:xfrm>
            <a:custGeom>
              <a:rect b="b" l="l" r="r" t="t"/>
              <a:pathLst>
                <a:path extrusionOk="0" h="7320" w="2516">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5512625" y="2151725"/>
              <a:ext cx="88975" cy="153450"/>
            </a:xfrm>
            <a:custGeom>
              <a:rect b="b" l="l" r="r" t="t"/>
              <a:pathLst>
                <a:path extrusionOk="0" h="6138" w="3559">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5598450" y="2070275"/>
              <a:ext cx="312500" cy="117350"/>
            </a:xfrm>
            <a:custGeom>
              <a:rect b="b" l="l" r="r" t="t"/>
              <a:pathLst>
                <a:path extrusionOk="0" h="4694" w="1250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5351975" y="1915950"/>
              <a:ext cx="189900" cy="371600"/>
            </a:xfrm>
            <a:custGeom>
              <a:rect b="b" l="l" r="r" t="t"/>
              <a:pathLst>
                <a:path extrusionOk="0" h="14864" w="7596">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5658475" y="2175300"/>
              <a:ext cx="9475" cy="6950"/>
            </a:xfrm>
            <a:custGeom>
              <a:rect b="b" l="l" r="r" t="t"/>
              <a:pathLst>
                <a:path extrusionOk="0" h="278" w="379">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5519525" y="2216175"/>
              <a:ext cx="9775" cy="6950"/>
            </a:xfrm>
            <a:custGeom>
              <a:rect b="b" l="l" r="r" t="t"/>
              <a:pathLst>
                <a:path extrusionOk="0" h="278" w="391">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5456650" y="2117775"/>
              <a:ext cx="9775" cy="6950"/>
            </a:xfrm>
            <a:custGeom>
              <a:rect b="b" l="l" r="r" t="t"/>
              <a:pathLst>
                <a:path extrusionOk="0" h="278" w="391">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5739600" y="2146700"/>
              <a:ext cx="9450" cy="6950"/>
            </a:xfrm>
            <a:custGeom>
              <a:rect b="b" l="l" r="r" t="t"/>
              <a:pathLst>
                <a:path extrusionOk="0" h="278" w="378">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5833225" y="2121700"/>
              <a:ext cx="8650" cy="5400"/>
            </a:xfrm>
            <a:custGeom>
              <a:rect b="b" l="l" r="r" t="t"/>
              <a:pathLst>
                <a:path extrusionOk="0" h="216" w="346">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5289100" y="1843075"/>
              <a:ext cx="165375" cy="76075"/>
            </a:xfrm>
            <a:custGeom>
              <a:rect b="b" l="l" r="r" t="t"/>
              <a:pathLst>
                <a:path extrusionOk="0" h="3043" w="6615">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5293500" y="1855200"/>
              <a:ext cx="153450" cy="44150"/>
            </a:xfrm>
            <a:custGeom>
              <a:rect b="b" l="l" r="r" t="t"/>
              <a:pathLst>
                <a:path extrusionOk="0" h="1766" w="6138">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6069050" y="3552675"/>
              <a:ext cx="201850" cy="759950"/>
            </a:xfrm>
            <a:custGeom>
              <a:rect b="b" l="l" r="r" t="t"/>
              <a:pathLst>
                <a:path extrusionOk="0" h="30398" w="8074">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5992350" y="2620450"/>
              <a:ext cx="306850" cy="932275"/>
            </a:xfrm>
            <a:custGeom>
              <a:rect b="b" l="l" r="r" t="t"/>
              <a:pathLst>
                <a:path extrusionOk="0" h="37291" w="12274">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6006500" y="2676400"/>
              <a:ext cx="92450" cy="783450"/>
            </a:xfrm>
            <a:custGeom>
              <a:rect b="b" l="l" r="r" t="t"/>
              <a:pathLst>
                <a:path extrusionOk="0" h="31338" w="3698">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6068100" y="2626750"/>
              <a:ext cx="94350" cy="923625"/>
            </a:xfrm>
            <a:custGeom>
              <a:rect b="b" l="l" r="r" t="t"/>
              <a:pathLst>
                <a:path extrusionOk="0" h="36945" w="3774">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6099850" y="3583375"/>
              <a:ext cx="39325" cy="702950"/>
            </a:xfrm>
            <a:custGeom>
              <a:rect b="b" l="l" r="r" t="t"/>
              <a:pathLst>
                <a:path extrusionOk="0" h="28118" w="1573">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6025975" y="3442850"/>
              <a:ext cx="243350" cy="208175"/>
            </a:xfrm>
            <a:custGeom>
              <a:rect b="b" l="l" r="r" t="t"/>
              <a:pathLst>
                <a:path extrusionOk="0" h="8327" w="9734">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6104575" y="4251325"/>
              <a:ext cx="137100" cy="127725"/>
            </a:xfrm>
            <a:custGeom>
              <a:rect b="b" l="l" r="r" t="t"/>
              <a:pathLst>
                <a:path extrusionOk="0" h="5109" w="5484">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6103000" y="4356725"/>
              <a:ext cx="258450" cy="35950"/>
            </a:xfrm>
            <a:custGeom>
              <a:rect b="b" l="l" r="r" t="t"/>
              <a:pathLst>
                <a:path extrusionOk="0" h="1438" w="10338">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6107475" y="2987025"/>
              <a:ext cx="10325" cy="7275"/>
            </a:xfrm>
            <a:custGeom>
              <a:rect b="b" l="l" r="r" t="t"/>
              <a:pathLst>
                <a:path extrusionOk="0" h="291" w="413">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6096825" y="2830775"/>
              <a:ext cx="10250" cy="7100"/>
            </a:xfrm>
            <a:custGeom>
              <a:rect b="b" l="l" r="r" t="t"/>
              <a:pathLst>
                <a:path extrusionOk="0" h="284" w="41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6118725" y="3180025"/>
              <a:ext cx="9775" cy="6950"/>
            </a:xfrm>
            <a:custGeom>
              <a:rect b="b" l="l" r="r" t="t"/>
              <a:pathLst>
                <a:path extrusionOk="0" h="278" w="391">
                  <a:moveTo>
                    <a:pt x="189" y="1"/>
                  </a:moveTo>
                  <a:cubicBezTo>
                    <a:pt x="0" y="1"/>
                    <a:pt x="13" y="277"/>
                    <a:pt x="202" y="277"/>
                  </a:cubicBezTo>
                  <a:cubicBezTo>
                    <a:pt x="378" y="277"/>
                    <a:pt x="390"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6148275" y="3395300"/>
              <a:ext cx="6400" cy="6925"/>
            </a:xfrm>
            <a:custGeom>
              <a:rect b="b" l="l" r="r" t="t"/>
              <a:pathLst>
                <a:path extrusionOk="0" h="277" w="256">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6118400" y="3725075"/>
              <a:ext cx="6400" cy="6925"/>
            </a:xfrm>
            <a:custGeom>
              <a:rect b="b" l="l" r="r" t="t"/>
              <a:pathLst>
                <a:path extrusionOk="0" h="277" w="256">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6133700" y="3894650"/>
              <a:ext cx="11275" cy="7950"/>
            </a:xfrm>
            <a:custGeom>
              <a:rect b="b" l="l" r="r" t="t"/>
              <a:pathLst>
                <a:path extrusionOk="0" h="318" w="451">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6133825" y="4086350"/>
              <a:ext cx="9750" cy="6950"/>
            </a:xfrm>
            <a:custGeom>
              <a:rect b="b" l="l" r="r" t="t"/>
              <a:pathLst>
                <a:path extrusionOk="0" h="278" w="390">
                  <a:moveTo>
                    <a:pt x="189" y="1"/>
                  </a:moveTo>
                  <a:cubicBezTo>
                    <a:pt x="0" y="1"/>
                    <a:pt x="13" y="277"/>
                    <a:pt x="201" y="277"/>
                  </a:cubicBezTo>
                  <a:cubicBezTo>
                    <a:pt x="377" y="277"/>
                    <a:pt x="390"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6065275" y="3526125"/>
              <a:ext cx="201850" cy="42025"/>
            </a:xfrm>
            <a:custGeom>
              <a:rect b="b" l="l" r="r" t="t"/>
              <a:pathLst>
                <a:path extrusionOk="0" h="1681" w="8074">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6105200" y="4313475"/>
              <a:ext cx="132075" cy="14850"/>
            </a:xfrm>
            <a:custGeom>
              <a:rect b="b" l="l" r="r" t="t"/>
              <a:pathLst>
                <a:path extrusionOk="0" h="594" w="5283">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2"/>
          <p:cNvGrpSpPr/>
          <p:nvPr/>
        </p:nvGrpSpPr>
        <p:grpSpPr>
          <a:xfrm>
            <a:off x="8226513" y="2012350"/>
            <a:ext cx="644500" cy="761125"/>
            <a:chOff x="8226513" y="2012350"/>
            <a:chExt cx="644500" cy="761125"/>
          </a:xfrm>
        </p:grpSpPr>
        <p:sp>
          <p:nvSpPr>
            <p:cNvPr id="399" name="Google Shape;399;p22"/>
            <p:cNvSpPr/>
            <p:nvPr/>
          </p:nvSpPr>
          <p:spPr>
            <a:xfrm>
              <a:off x="8646288" y="2547800"/>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8644363" y="2547800"/>
              <a:ext cx="226650" cy="225675"/>
            </a:xfrm>
            <a:custGeom>
              <a:rect b="b" l="l" r="r" t="t"/>
              <a:pathLst>
                <a:path extrusionOk="0" h="9027" w="9066">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450288" y="2015225"/>
              <a:ext cx="375775" cy="376750"/>
            </a:xfrm>
            <a:custGeom>
              <a:rect b="b" l="l" r="r" t="t"/>
              <a:pathLst>
                <a:path extrusionOk="0" h="15070" w="15031">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450288" y="2012350"/>
              <a:ext cx="378650" cy="380575"/>
            </a:xfrm>
            <a:custGeom>
              <a:rect b="b" l="l" r="r" t="t"/>
              <a:pathLst>
                <a:path extrusionOk="0" h="15223" w="15146">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8226513" y="2459388"/>
              <a:ext cx="223775" cy="224725"/>
            </a:xfrm>
            <a:custGeom>
              <a:rect b="b" l="l" r="r" t="t"/>
              <a:pathLst>
                <a:path extrusionOk="0" h="8989" w="8951">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1"/>
          <p:cNvSpPr txBox="1"/>
          <p:nvPr>
            <p:ph idx="2" type="body"/>
          </p:nvPr>
        </p:nvSpPr>
        <p:spPr>
          <a:xfrm>
            <a:off x="46392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Code Samples</a:t>
            </a:r>
            <a:endParaRPr/>
          </a:p>
        </p:txBody>
      </p:sp>
      <p:sp>
        <p:nvSpPr>
          <p:cNvPr id="574" name="Google Shape;574;p31"/>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Logger</a:t>
            </a:r>
            <a:r>
              <a:rPr lang="en"/>
              <a:t> Directory</a:t>
            </a:r>
            <a:endParaRPr/>
          </a:p>
        </p:txBody>
      </p:sp>
      <p:sp>
        <p:nvSpPr>
          <p:cNvPr id="575" name="Google Shape;575;p31"/>
          <p:cNvSpPr txBox="1"/>
          <p:nvPr>
            <p:ph idx="1" type="body"/>
          </p:nvPr>
        </p:nvSpPr>
        <p:spPr>
          <a:xfrm>
            <a:off x="7200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Current </a:t>
            </a:r>
            <a:r>
              <a:rPr lang="en"/>
              <a:t>File</a:t>
            </a:r>
            <a:endParaRPr/>
          </a:p>
        </p:txBody>
      </p:sp>
      <p:pic>
        <p:nvPicPr>
          <p:cNvPr id="576" name="Google Shape;576;p31"/>
          <p:cNvPicPr preferRelativeResize="0"/>
          <p:nvPr/>
        </p:nvPicPr>
        <p:blipFill>
          <a:blip r:embed="rId3">
            <a:alphaModFix/>
          </a:blip>
          <a:stretch>
            <a:fillRect/>
          </a:stretch>
        </p:blipFill>
        <p:spPr>
          <a:xfrm>
            <a:off x="4702800" y="2476989"/>
            <a:ext cx="3657600" cy="1496755"/>
          </a:xfrm>
          <a:prstGeom prst="rect">
            <a:avLst/>
          </a:prstGeom>
          <a:noFill/>
          <a:ln>
            <a:noFill/>
          </a:ln>
        </p:spPr>
      </p:pic>
      <p:sp>
        <p:nvSpPr>
          <p:cNvPr id="577" name="Google Shape;577;p31"/>
          <p:cNvSpPr/>
          <p:nvPr/>
        </p:nvSpPr>
        <p:spPr>
          <a:xfrm>
            <a:off x="1378951" y="1949800"/>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logger.py</a:t>
            </a:r>
            <a:endParaRPr sz="1150">
              <a:solidFill>
                <a:srgbClr val="1F1C51"/>
              </a:solidFill>
              <a:latin typeface="Viga"/>
              <a:ea typeface="Viga"/>
              <a:cs typeface="Viga"/>
              <a:sym typeface="Viga"/>
            </a:endParaRPr>
          </a:p>
        </p:txBody>
      </p:sp>
      <p:sp>
        <p:nvSpPr>
          <p:cNvPr id="578" name="Google Shape;578;p31"/>
          <p:cNvSpPr/>
          <p:nvPr/>
        </p:nvSpPr>
        <p:spPr>
          <a:xfrm>
            <a:off x="1378951" y="1949800"/>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news_logger.py</a:t>
            </a:r>
            <a:endParaRPr sz="1150">
              <a:solidFill>
                <a:srgbClr val="1F1C51"/>
              </a:solidFill>
              <a:latin typeface="Viga"/>
              <a:ea typeface="Viga"/>
              <a:cs typeface="Viga"/>
              <a:sym typeface="Viga"/>
            </a:endParaRPr>
          </a:p>
        </p:txBody>
      </p:sp>
      <p:pic>
        <p:nvPicPr>
          <p:cNvPr id="579" name="Google Shape;579;p31"/>
          <p:cNvPicPr preferRelativeResize="0"/>
          <p:nvPr/>
        </p:nvPicPr>
        <p:blipFill>
          <a:blip r:embed="rId4">
            <a:alphaModFix/>
          </a:blip>
          <a:stretch>
            <a:fillRect/>
          </a:stretch>
        </p:blipFill>
        <p:spPr>
          <a:xfrm>
            <a:off x="4702800" y="1921878"/>
            <a:ext cx="3657600" cy="2607047"/>
          </a:xfrm>
          <a:prstGeom prst="rect">
            <a:avLst/>
          </a:prstGeom>
          <a:noFill/>
          <a:ln>
            <a:noFill/>
          </a:ln>
        </p:spPr>
      </p:pic>
      <p:sp>
        <p:nvSpPr>
          <p:cNvPr id="580" name="Google Shape;580;p31"/>
          <p:cNvSpPr/>
          <p:nvPr/>
        </p:nvSpPr>
        <p:spPr>
          <a:xfrm>
            <a:off x="1378951" y="1949763"/>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tckr_logger.py</a:t>
            </a:r>
            <a:endParaRPr sz="1150">
              <a:solidFill>
                <a:srgbClr val="1F1C51"/>
              </a:solidFill>
              <a:latin typeface="Viga"/>
              <a:ea typeface="Viga"/>
              <a:cs typeface="Viga"/>
              <a:sym typeface="Viga"/>
            </a:endParaRPr>
          </a:p>
        </p:txBody>
      </p:sp>
      <p:pic>
        <p:nvPicPr>
          <p:cNvPr id="581" name="Google Shape;581;p31"/>
          <p:cNvPicPr preferRelativeResize="0"/>
          <p:nvPr/>
        </p:nvPicPr>
        <p:blipFill>
          <a:blip r:embed="rId5">
            <a:alphaModFix/>
          </a:blip>
          <a:stretch>
            <a:fillRect/>
          </a:stretch>
        </p:blipFill>
        <p:spPr>
          <a:xfrm>
            <a:off x="4702801" y="2197241"/>
            <a:ext cx="3657601" cy="2056271"/>
          </a:xfrm>
          <a:prstGeom prst="rect">
            <a:avLst/>
          </a:prstGeom>
          <a:noFill/>
          <a:ln>
            <a:noFill/>
          </a:ln>
        </p:spPr>
      </p:pic>
      <p:sp>
        <p:nvSpPr>
          <p:cNvPr id="582" name="Google Shape;582;p31"/>
          <p:cNvSpPr/>
          <p:nvPr/>
        </p:nvSpPr>
        <p:spPr>
          <a:xfrm>
            <a:off x="1378951" y="1949788"/>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trxn_logger.py</a:t>
            </a:r>
            <a:endParaRPr sz="1150">
              <a:solidFill>
                <a:srgbClr val="1F1C51"/>
              </a:solidFill>
              <a:latin typeface="Viga"/>
              <a:ea typeface="Viga"/>
              <a:cs typeface="Viga"/>
              <a:sym typeface="Viga"/>
            </a:endParaRPr>
          </a:p>
        </p:txBody>
      </p:sp>
      <p:pic>
        <p:nvPicPr>
          <p:cNvPr id="583" name="Google Shape;583;p31"/>
          <p:cNvPicPr preferRelativeResize="0"/>
          <p:nvPr/>
        </p:nvPicPr>
        <p:blipFill>
          <a:blip r:embed="rId6">
            <a:alphaModFix/>
          </a:blip>
          <a:stretch>
            <a:fillRect/>
          </a:stretch>
        </p:blipFill>
        <p:spPr>
          <a:xfrm>
            <a:off x="4702800" y="2087876"/>
            <a:ext cx="3657599" cy="2275009"/>
          </a:xfrm>
          <a:prstGeom prst="rect">
            <a:avLst/>
          </a:prstGeom>
          <a:noFill/>
          <a:ln>
            <a:noFill/>
          </a:ln>
        </p:spPr>
      </p:pic>
      <p:sp>
        <p:nvSpPr>
          <p:cNvPr id="584" name="Google Shape;584;p31"/>
          <p:cNvSpPr/>
          <p:nvPr/>
        </p:nvSpPr>
        <p:spPr>
          <a:xfrm>
            <a:off x="1378951" y="1949763"/>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reporter.py</a:t>
            </a:r>
            <a:endParaRPr sz="1150">
              <a:solidFill>
                <a:srgbClr val="1F1C51"/>
              </a:solidFill>
              <a:latin typeface="Viga"/>
              <a:ea typeface="Viga"/>
              <a:cs typeface="Viga"/>
              <a:sym typeface="Viga"/>
            </a:endParaRPr>
          </a:p>
        </p:txBody>
      </p:sp>
      <p:pic>
        <p:nvPicPr>
          <p:cNvPr id="585" name="Google Shape;585;p31"/>
          <p:cNvPicPr preferRelativeResize="0"/>
          <p:nvPr/>
        </p:nvPicPr>
        <p:blipFill>
          <a:blip r:embed="rId7">
            <a:alphaModFix/>
          </a:blip>
          <a:stretch>
            <a:fillRect/>
          </a:stretch>
        </p:blipFill>
        <p:spPr>
          <a:xfrm>
            <a:off x="4702800" y="2044213"/>
            <a:ext cx="3657600" cy="2362321"/>
          </a:xfrm>
          <a:prstGeom prst="rect">
            <a:avLst/>
          </a:prstGeom>
          <a:noFill/>
          <a:ln>
            <a:noFill/>
          </a:ln>
        </p:spPr>
      </p:pic>
      <p:pic>
        <p:nvPicPr>
          <p:cNvPr id="586" name="Google Shape;586;p31"/>
          <p:cNvPicPr preferRelativeResize="0"/>
          <p:nvPr/>
        </p:nvPicPr>
        <p:blipFill>
          <a:blip r:embed="rId8">
            <a:alphaModFix/>
          </a:blip>
          <a:stretch>
            <a:fillRect/>
          </a:stretch>
        </p:blipFill>
        <p:spPr>
          <a:xfrm>
            <a:off x="4702802" y="1873125"/>
            <a:ext cx="3657600" cy="2704512"/>
          </a:xfrm>
          <a:prstGeom prst="rect">
            <a:avLst/>
          </a:prstGeom>
          <a:noFill/>
          <a:ln>
            <a:noFill/>
          </a:ln>
        </p:spPr>
      </p:pic>
      <p:sp>
        <p:nvSpPr>
          <p:cNvPr id="587" name="Google Shape;587;p31"/>
          <p:cNvSpPr/>
          <p:nvPr/>
        </p:nvSpPr>
        <p:spPr>
          <a:xfrm>
            <a:off x="1378951" y="1949763"/>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database</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pic>
        <p:nvPicPr>
          <p:cNvPr id="588" name="Google Shape;588;p31"/>
          <p:cNvPicPr preferRelativeResize="0"/>
          <p:nvPr/>
        </p:nvPicPr>
        <p:blipFill>
          <a:blip r:embed="rId9">
            <a:alphaModFix/>
          </a:blip>
          <a:stretch>
            <a:fillRect/>
          </a:stretch>
        </p:blipFill>
        <p:spPr>
          <a:xfrm>
            <a:off x="4979975" y="1873150"/>
            <a:ext cx="3103242" cy="2704500"/>
          </a:xfrm>
          <a:prstGeom prst="rect">
            <a:avLst/>
          </a:prstGeom>
          <a:noFill/>
          <a:ln>
            <a:noFill/>
          </a:ln>
        </p:spPr>
      </p:pic>
      <p:sp>
        <p:nvSpPr>
          <p:cNvPr id="589" name="Google Shape;589;p31"/>
          <p:cNvSpPr/>
          <p:nvPr/>
        </p:nvSpPr>
        <p:spPr>
          <a:xfrm>
            <a:off x="1378951" y="1949788"/>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helpers</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sp>
        <p:nvSpPr>
          <p:cNvPr id="590" name="Google Shape;590;p31"/>
          <p:cNvSpPr/>
          <p:nvPr/>
        </p:nvSpPr>
        <p:spPr>
          <a:xfrm>
            <a:off x="1378951" y="1949763"/>
            <a:ext cx="2466900" cy="2551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script</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pic>
        <p:nvPicPr>
          <p:cNvPr id="591" name="Google Shape;591;p31"/>
          <p:cNvPicPr preferRelativeResize="0"/>
          <p:nvPr/>
        </p:nvPicPr>
        <p:blipFill>
          <a:blip r:embed="rId10">
            <a:alphaModFix/>
          </a:blip>
          <a:stretch>
            <a:fillRect/>
          </a:stretch>
        </p:blipFill>
        <p:spPr>
          <a:xfrm>
            <a:off x="4979970" y="1709203"/>
            <a:ext cx="3103250" cy="3032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2"/>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System Architecture</a:t>
            </a:r>
            <a:endParaRPr/>
          </a:p>
        </p:txBody>
      </p:sp>
      <p:sp>
        <p:nvSpPr>
          <p:cNvPr id="597" name="Google Shape;597;p32"/>
          <p:cNvSpPr/>
          <p:nvPr/>
        </p:nvSpPr>
        <p:spPr>
          <a:xfrm>
            <a:off x="202938" y="1238762"/>
            <a:ext cx="2408564" cy="1417377"/>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txBox="1"/>
          <p:nvPr/>
        </p:nvSpPr>
        <p:spPr>
          <a:xfrm>
            <a:off x="431552" y="779000"/>
            <a:ext cx="17229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Viga"/>
                <a:ea typeface="Viga"/>
                <a:cs typeface="Viga"/>
                <a:sym typeface="Viga"/>
              </a:rPr>
              <a:t>Data Sources</a:t>
            </a:r>
            <a:endParaRPr sz="1800">
              <a:solidFill>
                <a:srgbClr val="FFFFFF"/>
              </a:solidFill>
              <a:latin typeface="Viga"/>
              <a:ea typeface="Viga"/>
              <a:cs typeface="Viga"/>
              <a:sym typeface="Viga"/>
            </a:endParaRPr>
          </a:p>
        </p:txBody>
      </p:sp>
      <p:sp>
        <p:nvSpPr>
          <p:cNvPr id="599" name="Google Shape;599;p32"/>
          <p:cNvSpPr/>
          <p:nvPr/>
        </p:nvSpPr>
        <p:spPr>
          <a:xfrm>
            <a:off x="2873325" y="1030275"/>
            <a:ext cx="1028100" cy="396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txBox="1"/>
          <p:nvPr/>
        </p:nvSpPr>
        <p:spPr>
          <a:xfrm>
            <a:off x="7073924" y="3438850"/>
            <a:ext cx="15249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Viga"/>
                <a:ea typeface="Viga"/>
                <a:cs typeface="Viga"/>
                <a:sym typeface="Viga"/>
              </a:rPr>
              <a:t>Dashboard</a:t>
            </a:r>
            <a:endParaRPr sz="1800">
              <a:solidFill>
                <a:srgbClr val="FFFFFF"/>
              </a:solidFill>
              <a:latin typeface="Viga"/>
              <a:ea typeface="Viga"/>
              <a:cs typeface="Viga"/>
              <a:sym typeface="Viga"/>
            </a:endParaRPr>
          </a:p>
        </p:txBody>
      </p:sp>
      <p:pic>
        <p:nvPicPr>
          <p:cNvPr id="601" name="Google Shape;601;p32"/>
          <p:cNvPicPr preferRelativeResize="0"/>
          <p:nvPr/>
        </p:nvPicPr>
        <p:blipFill>
          <a:blip r:embed="rId3">
            <a:alphaModFix/>
          </a:blip>
          <a:stretch>
            <a:fillRect/>
          </a:stretch>
        </p:blipFill>
        <p:spPr>
          <a:xfrm>
            <a:off x="722028" y="1417115"/>
            <a:ext cx="746400" cy="746400"/>
          </a:xfrm>
          <a:prstGeom prst="rect">
            <a:avLst/>
          </a:prstGeom>
          <a:noFill/>
          <a:ln>
            <a:noFill/>
          </a:ln>
        </p:spPr>
      </p:pic>
      <p:sp>
        <p:nvSpPr>
          <p:cNvPr id="602" name="Google Shape;602;p32"/>
          <p:cNvSpPr txBox="1"/>
          <p:nvPr/>
        </p:nvSpPr>
        <p:spPr>
          <a:xfrm>
            <a:off x="2873313" y="1080413"/>
            <a:ext cx="1028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Datastore</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pic>
        <p:nvPicPr>
          <p:cNvPr id="603" name="Google Shape;603;p32"/>
          <p:cNvPicPr preferRelativeResize="0"/>
          <p:nvPr/>
        </p:nvPicPr>
        <p:blipFill>
          <a:blip r:embed="rId4">
            <a:alphaModFix/>
          </a:blip>
          <a:stretch>
            <a:fillRect/>
          </a:stretch>
        </p:blipFill>
        <p:spPr>
          <a:xfrm>
            <a:off x="390151" y="2021587"/>
            <a:ext cx="569100" cy="569100"/>
          </a:xfrm>
          <a:prstGeom prst="rect">
            <a:avLst/>
          </a:prstGeom>
          <a:noFill/>
          <a:ln>
            <a:noFill/>
          </a:ln>
        </p:spPr>
      </p:pic>
      <p:cxnSp>
        <p:nvCxnSpPr>
          <p:cNvPr id="604" name="Google Shape;604;p32"/>
          <p:cNvCxnSpPr/>
          <p:nvPr/>
        </p:nvCxnSpPr>
        <p:spPr>
          <a:xfrm>
            <a:off x="2535300" y="4361288"/>
            <a:ext cx="338400" cy="0"/>
          </a:xfrm>
          <a:prstGeom prst="straightConnector1">
            <a:avLst/>
          </a:prstGeom>
          <a:noFill/>
          <a:ln cap="flat" cmpd="sng" w="9525">
            <a:solidFill>
              <a:srgbClr val="FFFFFF"/>
            </a:solidFill>
            <a:prstDash val="solid"/>
            <a:round/>
            <a:headEnd len="med" w="med" type="none"/>
            <a:tailEnd len="med" w="med" type="triangle"/>
          </a:ln>
        </p:spPr>
      </p:cxnSp>
      <p:sp>
        <p:nvSpPr>
          <p:cNvPr id="605" name="Google Shape;605;p32"/>
          <p:cNvSpPr/>
          <p:nvPr/>
        </p:nvSpPr>
        <p:spPr>
          <a:xfrm>
            <a:off x="2945074" y="169632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Tweet</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606" name="Google Shape;606;p32"/>
          <p:cNvSpPr/>
          <p:nvPr/>
        </p:nvSpPr>
        <p:spPr>
          <a:xfrm>
            <a:off x="2943012" y="278265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Market</a:t>
            </a:r>
            <a:endParaRPr sz="1150">
              <a:solidFill>
                <a:srgbClr val="1F1C51"/>
              </a:solidFill>
              <a:latin typeface="Viga"/>
              <a:ea typeface="Viga"/>
              <a:cs typeface="Viga"/>
              <a:sym typeface="Viga"/>
            </a:endParaRPr>
          </a:p>
          <a:p>
            <a:pPr indent="0" lvl="0" marL="0" rtl="0" algn="ctr">
              <a:spcBef>
                <a:spcPts val="0"/>
              </a:spcBef>
              <a:spcAft>
                <a:spcPts val="0"/>
              </a:spcAft>
              <a:buNone/>
            </a:pPr>
            <a:r>
              <a:rPr lang="en" sz="1150">
                <a:solidFill>
                  <a:srgbClr val="1F1C51"/>
                </a:solidFill>
                <a:latin typeface="Viga"/>
                <a:ea typeface="Viga"/>
                <a:cs typeface="Viga"/>
                <a:sym typeface="Viga"/>
              </a:rPr>
              <a:t>Data</a:t>
            </a:r>
            <a:endParaRPr sz="1150">
              <a:solidFill>
                <a:srgbClr val="1F1C51"/>
              </a:solidFill>
              <a:latin typeface="Viga"/>
              <a:ea typeface="Viga"/>
              <a:cs typeface="Viga"/>
              <a:sym typeface="Viga"/>
            </a:endParaRPr>
          </a:p>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Module</a:t>
            </a:r>
            <a:endParaRPr sz="1150">
              <a:solidFill>
                <a:srgbClr val="1F1C51"/>
              </a:solidFill>
              <a:latin typeface="Viga"/>
              <a:ea typeface="Viga"/>
              <a:cs typeface="Viga"/>
              <a:sym typeface="Viga"/>
            </a:endParaRPr>
          </a:p>
        </p:txBody>
      </p:sp>
      <p:sp>
        <p:nvSpPr>
          <p:cNvPr id="607" name="Google Shape;607;p32"/>
          <p:cNvSpPr/>
          <p:nvPr/>
        </p:nvSpPr>
        <p:spPr>
          <a:xfrm>
            <a:off x="2950024" y="386900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DB</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608" name="Google Shape;608;p32"/>
          <p:cNvSpPr/>
          <p:nvPr/>
        </p:nvSpPr>
        <p:spPr>
          <a:xfrm>
            <a:off x="4402005" y="3090838"/>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4403055" y="1008450"/>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txBox="1"/>
          <p:nvPr/>
        </p:nvSpPr>
        <p:spPr>
          <a:xfrm>
            <a:off x="4509713" y="3068275"/>
            <a:ext cx="16152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Predictor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
        <p:nvSpPr>
          <p:cNvPr id="611" name="Google Shape;611;p32"/>
          <p:cNvSpPr txBox="1"/>
          <p:nvPr/>
        </p:nvSpPr>
        <p:spPr>
          <a:xfrm>
            <a:off x="4423925" y="959225"/>
            <a:ext cx="17616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Trading Signal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cxnSp>
        <p:nvCxnSpPr>
          <p:cNvPr id="612" name="Google Shape;612;p32"/>
          <p:cNvCxnSpPr>
            <a:endCxn id="608" idx="1"/>
          </p:cNvCxnSpPr>
          <p:nvPr/>
        </p:nvCxnSpPr>
        <p:spPr>
          <a:xfrm flipH="1" rot="10800000">
            <a:off x="3899805" y="4029838"/>
            <a:ext cx="502200" cy="2700"/>
          </a:xfrm>
          <a:prstGeom prst="straightConnector1">
            <a:avLst/>
          </a:prstGeom>
          <a:noFill/>
          <a:ln cap="flat" cmpd="sng" w="9525">
            <a:solidFill>
              <a:srgbClr val="FFFFFF"/>
            </a:solidFill>
            <a:prstDash val="solid"/>
            <a:round/>
            <a:headEnd len="med" w="med" type="none"/>
            <a:tailEnd len="med" w="med" type="triangle"/>
          </a:ln>
        </p:spPr>
      </p:cxnSp>
      <p:cxnSp>
        <p:nvCxnSpPr>
          <p:cNvPr id="613" name="Google Shape;613;p32"/>
          <p:cNvCxnSpPr>
            <a:endCxn id="609" idx="1"/>
          </p:cNvCxnSpPr>
          <p:nvPr/>
        </p:nvCxnSpPr>
        <p:spPr>
          <a:xfrm>
            <a:off x="3899655" y="1943850"/>
            <a:ext cx="503400" cy="3600"/>
          </a:xfrm>
          <a:prstGeom prst="straightConnector1">
            <a:avLst/>
          </a:prstGeom>
          <a:noFill/>
          <a:ln cap="flat" cmpd="sng" w="9525">
            <a:solidFill>
              <a:srgbClr val="FFFFFF"/>
            </a:solidFill>
            <a:prstDash val="solid"/>
            <a:round/>
            <a:headEnd len="med" w="med" type="none"/>
            <a:tailEnd len="med" w="med" type="triangle"/>
          </a:ln>
        </p:spPr>
      </p:cxnSp>
      <p:sp>
        <p:nvSpPr>
          <p:cNvPr id="614" name="Google Shape;614;p32"/>
          <p:cNvSpPr/>
          <p:nvPr/>
        </p:nvSpPr>
        <p:spPr>
          <a:xfrm>
            <a:off x="4546675" y="16907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Technical</a:t>
            </a:r>
            <a:endParaRPr b="1" sz="1200"/>
          </a:p>
          <a:p>
            <a:pPr indent="0" lvl="0" marL="0" rtl="0" algn="ctr">
              <a:spcBef>
                <a:spcPts val="0"/>
              </a:spcBef>
              <a:spcAft>
                <a:spcPts val="0"/>
              </a:spcAft>
              <a:buNone/>
            </a:pPr>
            <a:r>
              <a:rPr b="1" lang="en" sz="1200"/>
              <a:t>Indicator</a:t>
            </a:r>
            <a:endParaRPr b="1" sz="1200"/>
          </a:p>
          <a:p>
            <a:pPr indent="0" lvl="0" marL="0" rtl="0" algn="ctr">
              <a:spcBef>
                <a:spcPts val="0"/>
              </a:spcBef>
              <a:spcAft>
                <a:spcPts val="0"/>
              </a:spcAft>
              <a:buNone/>
            </a:pPr>
            <a:r>
              <a:rPr b="1" lang="en" sz="1200"/>
              <a:t>Analyzer</a:t>
            </a:r>
            <a:endParaRPr b="1" sz="1200"/>
          </a:p>
        </p:txBody>
      </p:sp>
      <p:cxnSp>
        <p:nvCxnSpPr>
          <p:cNvPr id="615" name="Google Shape;615;p32"/>
          <p:cNvCxnSpPr>
            <a:stCxn id="609" idx="3"/>
            <a:endCxn id="616" idx="1"/>
          </p:cNvCxnSpPr>
          <p:nvPr/>
        </p:nvCxnSpPr>
        <p:spPr>
          <a:xfrm>
            <a:off x="6233655" y="1947450"/>
            <a:ext cx="569100" cy="1067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32"/>
          <p:cNvCxnSpPr>
            <a:stCxn id="608" idx="3"/>
            <a:endCxn id="616" idx="1"/>
          </p:cNvCxnSpPr>
          <p:nvPr/>
        </p:nvCxnSpPr>
        <p:spPr>
          <a:xfrm flipH="1" rot="10800000">
            <a:off x="6232605" y="3014938"/>
            <a:ext cx="570000" cy="1014900"/>
          </a:xfrm>
          <a:prstGeom prst="straightConnector1">
            <a:avLst/>
          </a:prstGeom>
          <a:noFill/>
          <a:ln cap="flat" cmpd="sng" w="9525">
            <a:solidFill>
              <a:srgbClr val="FFFFFF"/>
            </a:solidFill>
            <a:prstDash val="solid"/>
            <a:round/>
            <a:headEnd len="med" w="med" type="none"/>
            <a:tailEnd len="med" w="med" type="triangle"/>
          </a:ln>
        </p:spPr>
      </p:cxnSp>
      <p:pic>
        <p:nvPicPr>
          <p:cNvPr id="616" name="Google Shape;616;p32"/>
          <p:cNvPicPr preferRelativeResize="0"/>
          <p:nvPr/>
        </p:nvPicPr>
        <p:blipFill rotWithShape="1">
          <a:blip r:embed="rId5">
            <a:alphaModFix/>
          </a:blip>
          <a:srcRect b="0" l="4354" r="4345" t="0"/>
          <a:stretch/>
        </p:blipFill>
        <p:spPr>
          <a:xfrm>
            <a:off x="6802729" y="2501925"/>
            <a:ext cx="2219398" cy="1026000"/>
          </a:xfrm>
          <a:prstGeom prst="rect">
            <a:avLst/>
          </a:prstGeom>
          <a:noFill/>
          <a:ln>
            <a:noFill/>
          </a:ln>
        </p:spPr>
      </p:pic>
      <p:sp>
        <p:nvSpPr>
          <p:cNvPr id="618" name="Google Shape;618;p32"/>
          <p:cNvSpPr/>
          <p:nvPr/>
        </p:nvSpPr>
        <p:spPr>
          <a:xfrm>
            <a:off x="293538"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24/7 Data</a:t>
            </a:r>
            <a:endParaRPr b="1" sz="1300"/>
          </a:p>
          <a:p>
            <a:pPr indent="0" lvl="0" marL="0" rtl="0" algn="ctr">
              <a:spcBef>
                <a:spcPts val="0"/>
              </a:spcBef>
              <a:spcAft>
                <a:spcPts val="0"/>
              </a:spcAft>
              <a:buNone/>
            </a:pPr>
            <a:r>
              <a:rPr b="1" lang="en" sz="1300"/>
              <a:t>Collector</a:t>
            </a:r>
            <a:endParaRPr b="1" sz="13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619" name="Google Shape;619;p32"/>
          <p:cNvPicPr preferRelativeResize="0"/>
          <p:nvPr/>
        </p:nvPicPr>
        <p:blipFill rotWithShape="1">
          <a:blip r:embed="rId6">
            <a:alphaModFix/>
          </a:blip>
          <a:srcRect b="0" l="0" r="18173" t="0"/>
          <a:stretch/>
        </p:blipFill>
        <p:spPr>
          <a:xfrm>
            <a:off x="2" y="4197325"/>
            <a:ext cx="1321650" cy="847975"/>
          </a:xfrm>
          <a:prstGeom prst="rect">
            <a:avLst/>
          </a:prstGeom>
          <a:noFill/>
          <a:ln>
            <a:noFill/>
          </a:ln>
        </p:spPr>
      </p:pic>
      <p:pic>
        <p:nvPicPr>
          <p:cNvPr id="620" name="Google Shape;620;p32"/>
          <p:cNvPicPr preferRelativeResize="0"/>
          <p:nvPr/>
        </p:nvPicPr>
        <p:blipFill>
          <a:blip r:embed="rId7">
            <a:alphaModFix/>
          </a:blip>
          <a:stretch>
            <a:fillRect/>
          </a:stretch>
        </p:blipFill>
        <p:spPr>
          <a:xfrm>
            <a:off x="1408048" y="1871113"/>
            <a:ext cx="746400" cy="607086"/>
          </a:xfrm>
          <a:prstGeom prst="rect">
            <a:avLst/>
          </a:prstGeom>
          <a:noFill/>
          <a:ln>
            <a:noFill/>
          </a:ln>
        </p:spPr>
      </p:pic>
      <p:sp>
        <p:nvSpPr>
          <p:cNvPr id="621" name="Google Shape;621;p32"/>
          <p:cNvSpPr/>
          <p:nvPr/>
        </p:nvSpPr>
        <p:spPr>
          <a:xfrm>
            <a:off x="1583400"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DB</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622" name="Google Shape;622;p32"/>
          <p:cNvPicPr preferRelativeResize="0"/>
          <p:nvPr/>
        </p:nvPicPr>
        <p:blipFill>
          <a:blip r:embed="rId8">
            <a:alphaModFix/>
          </a:blip>
          <a:stretch>
            <a:fillRect/>
          </a:stretch>
        </p:blipFill>
        <p:spPr>
          <a:xfrm>
            <a:off x="1740150" y="4197325"/>
            <a:ext cx="746400" cy="770200"/>
          </a:xfrm>
          <a:prstGeom prst="rect">
            <a:avLst/>
          </a:prstGeom>
          <a:noFill/>
          <a:ln>
            <a:noFill/>
          </a:ln>
        </p:spPr>
      </p:pic>
      <p:cxnSp>
        <p:nvCxnSpPr>
          <p:cNvPr id="623" name="Google Shape;623;p32"/>
          <p:cNvCxnSpPr>
            <a:stCxn id="618" idx="3"/>
            <a:endCxn id="621" idx="1"/>
          </p:cNvCxnSpPr>
          <p:nvPr/>
        </p:nvCxnSpPr>
        <p:spPr>
          <a:xfrm>
            <a:off x="1321638" y="4361288"/>
            <a:ext cx="261900" cy="0"/>
          </a:xfrm>
          <a:prstGeom prst="straightConnector1">
            <a:avLst/>
          </a:prstGeom>
          <a:noFill/>
          <a:ln cap="flat" cmpd="sng" w="9525">
            <a:solidFill>
              <a:srgbClr val="FFFFFF"/>
            </a:solidFill>
            <a:prstDash val="solid"/>
            <a:round/>
            <a:headEnd len="med" w="med" type="none"/>
            <a:tailEnd len="med" w="med" type="triangle"/>
          </a:ln>
        </p:spPr>
      </p:cxnSp>
      <p:cxnSp>
        <p:nvCxnSpPr>
          <p:cNvPr id="624" name="Google Shape;624;p32"/>
          <p:cNvCxnSpPr>
            <a:stCxn id="603" idx="2"/>
          </p:cNvCxnSpPr>
          <p:nvPr/>
        </p:nvCxnSpPr>
        <p:spPr>
          <a:xfrm flipH="1">
            <a:off x="669301" y="2590687"/>
            <a:ext cx="5400" cy="1049100"/>
          </a:xfrm>
          <a:prstGeom prst="straightConnector1">
            <a:avLst/>
          </a:prstGeom>
          <a:noFill/>
          <a:ln cap="flat" cmpd="sng" w="9525">
            <a:solidFill>
              <a:srgbClr val="FFFFFF"/>
            </a:solidFill>
            <a:prstDash val="solid"/>
            <a:round/>
            <a:headEnd len="med" w="med" type="none"/>
            <a:tailEnd len="med" w="med" type="triangle"/>
          </a:ln>
        </p:spPr>
      </p:cxnSp>
      <p:cxnSp>
        <p:nvCxnSpPr>
          <p:cNvPr id="625" name="Google Shape;625;p32"/>
          <p:cNvCxnSpPr/>
          <p:nvPr/>
        </p:nvCxnSpPr>
        <p:spPr>
          <a:xfrm flipH="1" rot="10800000">
            <a:off x="1103700" y="3274775"/>
            <a:ext cx="1763100" cy="4200"/>
          </a:xfrm>
          <a:prstGeom prst="straightConnector1">
            <a:avLst/>
          </a:prstGeom>
          <a:noFill/>
          <a:ln cap="flat" cmpd="sng" w="9525">
            <a:solidFill>
              <a:srgbClr val="FFFFFF"/>
            </a:solidFill>
            <a:prstDash val="solid"/>
            <a:round/>
            <a:headEnd len="med" w="med" type="none"/>
            <a:tailEnd len="med" w="med" type="triangle"/>
          </a:ln>
        </p:spPr>
      </p:cxnSp>
      <p:cxnSp>
        <p:nvCxnSpPr>
          <p:cNvPr id="626" name="Google Shape;626;p32"/>
          <p:cNvCxnSpPr/>
          <p:nvPr/>
        </p:nvCxnSpPr>
        <p:spPr>
          <a:xfrm>
            <a:off x="2078248" y="2174656"/>
            <a:ext cx="790500" cy="14100"/>
          </a:xfrm>
          <a:prstGeom prst="straightConnector1">
            <a:avLst/>
          </a:prstGeom>
          <a:noFill/>
          <a:ln cap="flat" cmpd="sng" w="9525">
            <a:solidFill>
              <a:srgbClr val="FFFFFF"/>
            </a:solidFill>
            <a:prstDash val="solid"/>
            <a:round/>
            <a:headEnd len="med" w="med" type="none"/>
            <a:tailEnd len="med" w="med" type="triangle"/>
          </a:ln>
        </p:spPr>
      </p:cxnSp>
      <p:cxnSp>
        <p:nvCxnSpPr>
          <p:cNvPr id="627" name="Google Shape;627;p32"/>
          <p:cNvCxnSpPr/>
          <p:nvPr/>
        </p:nvCxnSpPr>
        <p:spPr>
          <a:xfrm>
            <a:off x="1095228" y="2163515"/>
            <a:ext cx="3600" cy="1494900"/>
          </a:xfrm>
          <a:prstGeom prst="straightConnector1">
            <a:avLst/>
          </a:prstGeom>
          <a:noFill/>
          <a:ln cap="flat" cmpd="sng" w="9525">
            <a:solidFill>
              <a:srgbClr val="FFFFFF"/>
            </a:solidFill>
            <a:prstDash val="solid"/>
            <a:round/>
            <a:headEnd len="med" w="med" type="none"/>
            <a:tailEnd len="med" w="med" type="triangle"/>
          </a:ln>
        </p:spPr>
      </p:cxnSp>
      <p:sp>
        <p:nvSpPr>
          <p:cNvPr id="628" name="Google Shape;628;p32"/>
          <p:cNvSpPr/>
          <p:nvPr/>
        </p:nvSpPr>
        <p:spPr>
          <a:xfrm>
            <a:off x="4539850" y="37481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LSTM</a:t>
            </a:r>
            <a:endParaRPr b="1" sz="1200"/>
          </a:p>
          <a:p>
            <a:pPr indent="0" lvl="0" marL="0" rtl="0" algn="ctr">
              <a:spcBef>
                <a:spcPts val="0"/>
              </a:spcBef>
              <a:spcAft>
                <a:spcPts val="0"/>
              </a:spcAft>
              <a:buNone/>
            </a:pPr>
            <a:r>
              <a:rPr b="1" lang="en" sz="1200"/>
              <a:t>Model</a:t>
            </a:r>
            <a:endParaRPr b="1" sz="1200"/>
          </a:p>
        </p:txBody>
      </p:sp>
      <p:grpSp>
        <p:nvGrpSpPr>
          <p:cNvPr id="629" name="Google Shape;629;p32"/>
          <p:cNvGrpSpPr/>
          <p:nvPr/>
        </p:nvGrpSpPr>
        <p:grpSpPr>
          <a:xfrm>
            <a:off x="1992781" y="1217459"/>
            <a:ext cx="356196" cy="265631"/>
            <a:chOff x="5216456" y="3725484"/>
            <a:chExt cx="356196" cy="265631"/>
          </a:xfrm>
        </p:grpSpPr>
        <p:sp>
          <p:nvSpPr>
            <p:cNvPr id="630" name="Google Shape;630;p3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2"/>
          <p:cNvGrpSpPr/>
          <p:nvPr/>
        </p:nvGrpSpPr>
        <p:grpSpPr>
          <a:xfrm>
            <a:off x="1229131" y="3375909"/>
            <a:ext cx="356196" cy="265631"/>
            <a:chOff x="5216456" y="3725484"/>
            <a:chExt cx="356196" cy="265631"/>
          </a:xfrm>
        </p:grpSpPr>
        <p:sp>
          <p:nvSpPr>
            <p:cNvPr id="633" name="Google Shape;633;p3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32"/>
          <p:cNvGrpSpPr/>
          <p:nvPr/>
        </p:nvGrpSpPr>
        <p:grpSpPr>
          <a:xfrm>
            <a:off x="2295406" y="3332947"/>
            <a:ext cx="356196" cy="265631"/>
            <a:chOff x="5216456" y="3725484"/>
            <a:chExt cx="356196" cy="265631"/>
          </a:xfrm>
        </p:grpSpPr>
        <p:sp>
          <p:nvSpPr>
            <p:cNvPr id="636" name="Google Shape;636;p3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cxnSp>
        <p:nvCxnSpPr>
          <p:cNvPr id="642" name="Google Shape;642;p33"/>
          <p:cNvCxnSpPr>
            <a:stCxn id="643" idx="1"/>
          </p:cNvCxnSpPr>
          <p:nvPr/>
        </p:nvCxnSpPr>
        <p:spPr>
          <a:xfrm flipH="1" rot="10800000">
            <a:off x="7011200" y="2645913"/>
            <a:ext cx="467700" cy="948000"/>
          </a:xfrm>
          <a:prstGeom prst="bentConnector4">
            <a:avLst>
              <a:gd fmla="val -1074" name="adj1"/>
              <a:gd fmla="val 65237" name="adj2"/>
            </a:avLst>
          </a:prstGeom>
          <a:noFill/>
          <a:ln cap="flat" cmpd="sng" w="9525">
            <a:solidFill>
              <a:schemeClr val="dk1"/>
            </a:solidFill>
            <a:prstDash val="solid"/>
            <a:round/>
            <a:headEnd len="med" w="med" type="none"/>
            <a:tailEnd len="med" w="med" type="none"/>
          </a:ln>
        </p:spPr>
      </p:cxnSp>
      <p:sp>
        <p:nvSpPr>
          <p:cNvPr id="644" name="Google Shape;644;p33"/>
          <p:cNvSpPr/>
          <p:nvPr/>
        </p:nvSpPr>
        <p:spPr>
          <a:xfrm>
            <a:off x="3382379" y="990694"/>
            <a:ext cx="1254095" cy="1236787"/>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txBox="1"/>
          <p:nvPr>
            <p:ph type="ctrTitle"/>
          </p:nvPr>
        </p:nvSpPr>
        <p:spPr>
          <a:xfrm>
            <a:off x="4848950" y="763050"/>
            <a:ext cx="3492000" cy="14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datastore</a:t>
            </a:r>
            <a:endParaRPr/>
          </a:p>
        </p:txBody>
      </p:sp>
      <p:sp>
        <p:nvSpPr>
          <p:cNvPr id="646" name="Google Shape;646;p33"/>
          <p:cNvSpPr txBox="1"/>
          <p:nvPr>
            <p:ph idx="2" type="title"/>
          </p:nvPr>
        </p:nvSpPr>
        <p:spPr>
          <a:xfrm>
            <a:off x="3316276" y="1287568"/>
            <a:ext cx="138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647" name="Google Shape;647;p33"/>
          <p:cNvCxnSpPr>
            <a:endCxn id="643" idx="1"/>
          </p:cNvCxnSpPr>
          <p:nvPr/>
        </p:nvCxnSpPr>
        <p:spPr>
          <a:xfrm flipH="1" rot="10800000">
            <a:off x="2201300" y="3593913"/>
            <a:ext cx="4809900" cy="547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643" name="Google Shape;643;p33"/>
          <p:cNvSpPr/>
          <p:nvPr/>
        </p:nvSpPr>
        <p:spPr>
          <a:xfrm>
            <a:off x="7011200" y="3305013"/>
            <a:ext cx="577800" cy="5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796575" y="587250"/>
            <a:ext cx="1028100" cy="396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txBox="1"/>
          <p:nvPr/>
        </p:nvSpPr>
        <p:spPr>
          <a:xfrm>
            <a:off x="796563" y="637388"/>
            <a:ext cx="1028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Datastore</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
        <p:nvSpPr>
          <p:cNvPr id="650" name="Google Shape;650;p33"/>
          <p:cNvSpPr/>
          <p:nvPr/>
        </p:nvSpPr>
        <p:spPr>
          <a:xfrm>
            <a:off x="868324" y="125330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Tweet</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651" name="Google Shape;651;p33"/>
          <p:cNvSpPr/>
          <p:nvPr/>
        </p:nvSpPr>
        <p:spPr>
          <a:xfrm>
            <a:off x="866262" y="233962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Market</a:t>
            </a:r>
            <a:endParaRPr sz="1150">
              <a:solidFill>
                <a:srgbClr val="1F1C51"/>
              </a:solidFill>
              <a:latin typeface="Viga"/>
              <a:ea typeface="Viga"/>
              <a:cs typeface="Viga"/>
              <a:sym typeface="Viga"/>
            </a:endParaRPr>
          </a:p>
          <a:p>
            <a:pPr indent="0" lvl="0" marL="0" rtl="0" algn="ctr">
              <a:spcBef>
                <a:spcPts val="0"/>
              </a:spcBef>
              <a:spcAft>
                <a:spcPts val="0"/>
              </a:spcAft>
              <a:buNone/>
            </a:pPr>
            <a:r>
              <a:rPr lang="en" sz="1150">
                <a:solidFill>
                  <a:srgbClr val="1F1C51"/>
                </a:solidFill>
                <a:latin typeface="Viga"/>
                <a:ea typeface="Viga"/>
                <a:cs typeface="Viga"/>
                <a:sym typeface="Viga"/>
              </a:rPr>
              <a:t>Data</a:t>
            </a:r>
            <a:endParaRPr sz="1150">
              <a:solidFill>
                <a:srgbClr val="1F1C51"/>
              </a:solidFill>
              <a:latin typeface="Viga"/>
              <a:ea typeface="Viga"/>
              <a:cs typeface="Viga"/>
              <a:sym typeface="Viga"/>
            </a:endParaRPr>
          </a:p>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Module</a:t>
            </a:r>
            <a:endParaRPr sz="1150">
              <a:solidFill>
                <a:srgbClr val="1F1C51"/>
              </a:solidFill>
              <a:latin typeface="Viga"/>
              <a:ea typeface="Viga"/>
              <a:cs typeface="Viga"/>
              <a:sym typeface="Viga"/>
            </a:endParaRPr>
          </a:p>
        </p:txBody>
      </p:sp>
      <p:sp>
        <p:nvSpPr>
          <p:cNvPr id="652" name="Google Shape;652;p33"/>
          <p:cNvSpPr/>
          <p:nvPr/>
        </p:nvSpPr>
        <p:spPr>
          <a:xfrm>
            <a:off x="873274" y="342597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DB</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cxnSp>
        <p:nvCxnSpPr>
          <p:cNvPr id="653" name="Google Shape;653;p33"/>
          <p:cNvCxnSpPr/>
          <p:nvPr/>
        </p:nvCxnSpPr>
        <p:spPr>
          <a:xfrm flipH="1" rot="10800000">
            <a:off x="1824830" y="4143613"/>
            <a:ext cx="502200" cy="27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4"/>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Folder Hierarchy</a:t>
            </a:r>
            <a:endParaRPr/>
          </a:p>
        </p:txBody>
      </p:sp>
      <p:sp>
        <p:nvSpPr>
          <p:cNvPr id="659" name="Google Shape;659;p34"/>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txBox="1"/>
          <p:nvPr/>
        </p:nvSpPr>
        <p:spPr>
          <a:xfrm>
            <a:off x="2198867" y="945100"/>
            <a:ext cx="4674000" cy="14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F1C51"/>
              </a:solidFill>
              <a:latin typeface="Viga"/>
              <a:ea typeface="Viga"/>
              <a:cs typeface="Viga"/>
              <a:sym typeface="Viga"/>
            </a:endParaRPr>
          </a:p>
        </p:txBody>
      </p:sp>
      <p:sp>
        <p:nvSpPr>
          <p:cNvPr id="661" name="Google Shape;661;p34"/>
          <p:cNvSpPr/>
          <p:nvPr/>
        </p:nvSpPr>
        <p:spPr>
          <a:xfrm>
            <a:off x="2524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24/7 Data Collector Code</a:t>
            </a:r>
            <a:endParaRPr b="1" sz="1200"/>
          </a:p>
        </p:txBody>
      </p:sp>
      <p:sp>
        <p:nvSpPr>
          <p:cNvPr id="662" name="Google Shape;662;p34"/>
          <p:cNvSpPr/>
          <p:nvPr/>
        </p:nvSpPr>
        <p:spPr>
          <a:xfrm>
            <a:off x="4798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BTC Predictor Code</a:t>
            </a:r>
            <a:endParaRPr b="1" sz="1200"/>
          </a:p>
        </p:txBody>
      </p:sp>
      <p:sp>
        <p:nvSpPr>
          <p:cNvPr id="663" name="Google Shape;663;p34"/>
          <p:cNvSpPr txBox="1"/>
          <p:nvPr/>
        </p:nvSpPr>
        <p:spPr>
          <a:xfrm>
            <a:off x="2524600" y="1037275"/>
            <a:ext cx="40854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Main Directory</a:t>
            </a:r>
            <a:endParaRPr>
              <a:latin typeface="Nanum Gothic Coding"/>
              <a:ea typeface="Nanum Gothic Coding"/>
              <a:cs typeface="Nanum Gothic Coding"/>
              <a:sym typeface="Nanum Gothic Coding"/>
            </a:endParaRPr>
          </a:p>
        </p:txBody>
      </p:sp>
      <p:sp>
        <p:nvSpPr>
          <p:cNvPr id="664" name="Google Shape;664;p34"/>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3875500" y="1065325"/>
            <a:ext cx="3657600" cy="365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666" name="Google Shape;666;p34"/>
          <p:cNvSpPr txBox="1"/>
          <p:nvPr/>
        </p:nvSpPr>
        <p:spPr>
          <a:xfrm>
            <a:off x="2529300" y="1037275"/>
            <a:ext cx="40854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BTC Predictor </a:t>
            </a:r>
            <a:r>
              <a:rPr lang="en">
                <a:latin typeface="Nanum Gothic Coding"/>
                <a:ea typeface="Nanum Gothic Coding"/>
                <a:cs typeface="Nanum Gothic Coding"/>
                <a:sym typeface="Nanum Gothic Coding"/>
              </a:rPr>
              <a:t>Directory</a:t>
            </a:r>
            <a:endParaRPr>
              <a:latin typeface="Nanum Gothic Coding"/>
              <a:ea typeface="Nanum Gothic Coding"/>
              <a:cs typeface="Nanum Gothic Coding"/>
              <a:sym typeface="Nanum Gothic Coding"/>
            </a:endParaRPr>
          </a:p>
        </p:txBody>
      </p:sp>
      <p:sp>
        <p:nvSpPr>
          <p:cNvPr id="667" name="Google Shape;667;p34"/>
          <p:cNvSpPr/>
          <p:nvPr/>
        </p:nvSpPr>
        <p:spPr>
          <a:xfrm>
            <a:off x="2754845" y="3048175"/>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sti</a:t>
            </a:r>
            <a:endParaRPr sz="1150">
              <a:solidFill>
                <a:srgbClr val="1F1C51"/>
              </a:solidFill>
              <a:latin typeface="Viga"/>
              <a:ea typeface="Viga"/>
              <a:cs typeface="Viga"/>
              <a:sym typeface="Viga"/>
            </a:endParaRPr>
          </a:p>
        </p:txBody>
      </p:sp>
      <p:sp>
        <p:nvSpPr>
          <p:cNvPr id="668" name="Google Shape;668;p34"/>
          <p:cNvSpPr/>
          <p:nvPr/>
        </p:nvSpPr>
        <p:spPr>
          <a:xfrm>
            <a:off x="2754845" y="146380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models</a:t>
            </a:r>
            <a:endParaRPr sz="1150">
              <a:solidFill>
                <a:srgbClr val="1F1C51"/>
              </a:solidFill>
              <a:latin typeface="Viga"/>
              <a:ea typeface="Viga"/>
              <a:cs typeface="Viga"/>
              <a:sym typeface="Viga"/>
            </a:endParaRPr>
          </a:p>
        </p:txBody>
      </p:sp>
      <p:sp>
        <p:nvSpPr>
          <p:cNvPr id="669" name="Google Shape;669;p34"/>
          <p:cNvSpPr/>
          <p:nvPr/>
        </p:nvSpPr>
        <p:spPr>
          <a:xfrm>
            <a:off x="4798595"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datastore</a:t>
            </a:r>
            <a:endParaRPr sz="1150">
              <a:solidFill>
                <a:srgbClr val="1F1C51"/>
              </a:solidFill>
              <a:latin typeface="Viga"/>
              <a:ea typeface="Viga"/>
              <a:cs typeface="Viga"/>
              <a:sym typeface="Viga"/>
            </a:endParaRPr>
          </a:p>
        </p:txBody>
      </p:sp>
      <p:sp>
        <p:nvSpPr>
          <p:cNvPr id="670" name="Google Shape;670;p34"/>
          <p:cNvSpPr/>
          <p:nvPr/>
        </p:nvSpPr>
        <p:spPr>
          <a:xfrm>
            <a:off x="4798595" y="3048175"/>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demos</a:t>
            </a:r>
            <a:endParaRPr sz="1150">
              <a:solidFill>
                <a:srgbClr val="1F1C51"/>
              </a:solidFill>
              <a:latin typeface="Viga"/>
              <a:ea typeface="Viga"/>
              <a:cs typeface="Viga"/>
              <a:sym typeface="Viga"/>
            </a:endParaRPr>
          </a:p>
        </p:txBody>
      </p:sp>
      <p:sp>
        <p:nvSpPr>
          <p:cNvPr id="671" name="Google Shape;671;p34"/>
          <p:cNvSpPr/>
          <p:nvPr/>
        </p:nvSpPr>
        <p:spPr>
          <a:xfrm>
            <a:off x="4559650" y="1229350"/>
            <a:ext cx="1828800" cy="1828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5"/>
          <p:cNvSpPr txBox="1"/>
          <p:nvPr>
            <p:ph idx="2" type="body"/>
          </p:nvPr>
        </p:nvSpPr>
        <p:spPr>
          <a:xfrm>
            <a:off x="46392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Code Samples</a:t>
            </a:r>
            <a:endParaRPr/>
          </a:p>
        </p:txBody>
      </p:sp>
      <p:sp>
        <p:nvSpPr>
          <p:cNvPr id="677" name="Google Shape;677;p35"/>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Datastore Directory</a:t>
            </a:r>
            <a:endParaRPr/>
          </a:p>
        </p:txBody>
      </p:sp>
      <p:sp>
        <p:nvSpPr>
          <p:cNvPr id="678" name="Google Shape;678;p35"/>
          <p:cNvSpPr txBox="1"/>
          <p:nvPr>
            <p:ph idx="1" type="body"/>
          </p:nvPr>
        </p:nvSpPr>
        <p:spPr>
          <a:xfrm>
            <a:off x="7200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Files</a:t>
            </a:r>
            <a:endParaRPr/>
          </a:p>
        </p:txBody>
      </p:sp>
      <p:sp>
        <p:nvSpPr>
          <p:cNvPr id="679" name="Google Shape;679;p35"/>
          <p:cNvSpPr/>
          <p:nvPr/>
        </p:nvSpPr>
        <p:spPr>
          <a:xfrm>
            <a:off x="1240796" y="1853803"/>
            <a:ext cx="2743200" cy="2743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1397274" y="3446950"/>
            <a:ext cx="1097400" cy="109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realtime</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sp>
        <p:nvSpPr>
          <p:cNvPr id="681" name="Google Shape;681;p35"/>
          <p:cNvSpPr/>
          <p:nvPr/>
        </p:nvSpPr>
        <p:spPr>
          <a:xfrm>
            <a:off x="1397274" y="1944950"/>
            <a:ext cx="1097400" cy="109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btcstock.py</a:t>
            </a:r>
            <a:endParaRPr sz="1150">
              <a:solidFill>
                <a:srgbClr val="1F1C51"/>
              </a:solidFill>
              <a:latin typeface="Viga"/>
              <a:ea typeface="Viga"/>
              <a:cs typeface="Viga"/>
              <a:sym typeface="Viga"/>
            </a:endParaRPr>
          </a:p>
        </p:txBody>
      </p:sp>
      <p:sp>
        <p:nvSpPr>
          <p:cNvPr id="682" name="Google Shape;682;p35"/>
          <p:cNvSpPr/>
          <p:nvPr/>
        </p:nvSpPr>
        <p:spPr>
          <a:xfrm>
            <a:off x="2730774" y="1944950"/>
            <a:ext cx="1097400" cy="109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tweety</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sp>
        <p:nvSpPr>
          <p:cNvPr id="683" name="Google Shape;683;p35"/>
          <p:cNvSpPr/>
          <p:nvPr/>
        </p:nvSpPr>
        <p:spPr>
          <a:xfrm>
            <a:off x="2730774" y="3446950"/>
            <a:ext cx="1097400" cy="109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archives</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sp>
        <p:nvSpPr>
          <p:cNvPr id="684" name="Google Shape;684;p35"/>
          <p:cNvSpPr/>
          <p:nvPr/>
        </p:nvSpPr>
        <p:spPr>
          <a:xfrm>
            <a:off x="2086649" y="2699650"/>
            <a:ext cx="1097400" cy="109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1F1C51"/>
                </a:solidFill>
                <a:latin typeface="Viga"/>
                <a:ea typeface="Viga"/>
                <a:cs typeface="Viga"/>
                <a:sym typeface="Viga"/>
              </a:rPr>
              <a:t>datastore.py</a:t>
            </a:r>
            <a:endParaRPr sz="1100">
              <a:solidFill>
                <a:srgbClr val="1F1C51"/>
              </a:solidFill>
              <a:latin typeface="Viga"/>
              <a:ea typeface="Viga"/>
              <a:cs typeface="Viga"/>
              <a:sym typeface="Viga"/>
            </a:endParaRPr>
          </a:p>
        </p:txBody>
      </p:sp>
      <p:pic>
        <p:nvPicPr>
          <p:cNvPr id="685" name="Google Shape;685;p35"/>
          <p:cNvPicPr preferRelativeResize="0"/>
          <p:nvPr/>
        </p:nvPicPr>
        <p:blipFill>
          <a:blip r:embed="rId3">
            <a:alphaModFix/>
          </a:blip>
          <a:stretch>
            <a:fillRect/>
          </a:stretch>
        </p:blipFill>
        <p:spPr>
          <a:xfrm>
            <a:off x="4723023" y="2618156"/>
            <a:ext cx="3617150" cy="894394"/>
          </a:xfrm>
          <a:prstGeom prst="rect">
            <a:avLst/>
          </a:prstGeom>
          <a:noFill/>
          <a:ln>
            <a:noFill/>
          </a:ln>
        </p:spPr>
      </p:pic>
      <p:pic>
        <p:nvPicPr>
          <p:cNvPr id="686" name="Google Shape;686;p35"/>
          <p:cNvPicPr preferRelativeResize="0"/>
          <p:nvPr/>
        </p:nvPicPr>
        <p:blipFill>
          <a:blip r:embed="rId4">
            <a:alphaModFix/>
          </a:blip>
          <a:stretch>
            <a:fillRect/>
          </a:stretch>
        </p:blipFill>
        <p:spPr>
          <a:xfrm>
            <a:off x="4723025" y="2174713"/>
            <a:ext cx="3617150" cy="2101379"/>
          </a:xfrm>
          <a:prstGeom prst="rect">
            <a:avLst/>
          </a:prstGeom>
          <a:noFill/>
          <a:ln>
            <a:noFill/>
          </a:ln>
        </p:spPr>
      </p:pic>
      <p:pic>
        <p:nvPicPr>
          <p:cNvPr id="687" name="Google Shape;687;p35"/>
          <p:cNvPicPr preferRelativeResize="0"/>
          <p:nvPr/>
        </p:nvPicPr>
        <p:blipFill>
          <a:blip r:embed="rId5">
            <a:alphaModFix/>
          </a:blip>
          <a:stretch>
            <a:fillRect/>
          </a:stretch>
        </p:blipFill>
        <p:spPr>
          <a:xfrm>
            <a:off x="4723024" y="2088688"/>
            <a:ext cx="3617150" cy="2273416"/>
          </a:xfrm>
          <a:prstGeom prst="rect">
            <a:avLst/>
          </a:prstGeom>
          <a:noFill/>
          <a:ln>
            <a:noFill/>
          </a:ln>
        </p:spPr>
      </p:pic>
      <p:pic>
        <p:nvPicPr>
          <p:cNvPr id="688" name="Google Shape;688;p35"/>
          <p:cNvPicPr preferRelativeResize="0"/>
          <p:nvPr/>
        </p:nvPicPr>
        <p:blipFill>
          <a:blip r:embed="rId6">
            <a:alphaModFix/>
          </a:blip>
          <a:stretch>
            <a:fillRect/>
          </a:stretch>
        </p:blipFill>
        <p:spPr>
          <a:xfrm>
            <a:off x="4723024" y="2116912"/>
            <a:ext cx="3617151" cy="2216975"/>
          </a:xfrm>
          <a:prstGeom prst="rect">
            <a:avLst/>
          </a:prstGeom>
          <a:noFill/>
          <a:ln>
            <a:noFill/>
          </a:ln>
        </p:spPr>
      </p:pic>
      <p:pic>
        <p:nvPicPr>
          <p:cNvPr id="689" name="Google Shape;689;p35"/>
          <p:cNvPicPr preferRelativeResize="0"/>
          <p:nvPr/>
        </p:nvPicPr>
        <p:blipFill>
          <a:blip r:embed="rId7">
            <a:alphaModFix/>
          </a:blip>
          <a:stretch>
            <a:fillRect/>
          </a:stretch>
        </p:blipFill>
        <p:spPr>
          <a:xfrm>
            <a:off x="4723021" y="2112424"/>
            <a:ext cx="3617151" cy="2225939"/>
          </a:xfrm>
          <a:prstGeom prst="rect">
            <a:avLst/>
          </a:prstGeom>
          <a:noFill/>
          <a:ln>
            <a:noFill/>
          </a:ln>
        </p:spPr>
      </p:pic>
      <p:pic>
        <p:nvPicPr>
          <p:cNvPr id="690" name="Google Shape;690;p35"/>
          <p:cNvPicPr preferRelativeResize="0"/>
          <p:nvPr/>
        </p:nvPicPr>
        <p:blipFill>
          <a:blip r:embed="rId8">
            <a:alphaModFix/>
          </a:blip>
          <a:stretch>
            <a:fillRect/>
          </a:stretch>
        </p:blipFill>
        <p:spPr>
          <a:xfrm>
            <a:off x="4825896" y="1954158"/>
            <a:ext cx="3411400" cy="25883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6"/>
          <p:cNvSpPr txBox="1"/>
          <p:nvPr>
            <p:ph idx="1" type="subTitle"/>
          </p:nvPr>
        </p:nvSpPr>
        <p:spPr>
          <a:xfrm>
            <a:off x="865200" y="2928925"/>
            <a:ext cx="1818000" cy="14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Multithreaded </a:t>
            </a:r>
            <a:endParaRPr b="1"/>
          </a:p>
          <a:p>
            <a:pPr indent="0" lvl="0" marL="0" rtl="0" algn="l">
              <a:spcBef>
                <a:spcPts val="0"/>
              </a:spcBef>
              <a:spcAft>
                <a:spcPts val="0"/>
              </a:spcAft>
              <a:buNone/>
            </a:pPr>
            <a:r>
              <a:rPr b="1" lang="en"/>
              <a:t>  tweet scraper</a:t>
            </a:r>
            <a:endParaRPr b="1"/>
          </a:p>
          <a:p>
            <a:pPr indent="0" lvl="0" marL="0" rtl="0" algn="l">
              <a:spcBef>
                <a:spcPts val="0"/>
              </a:spcBef>
              <a:spcAft>
                <a:spcPts val="0"/>
              </a:spcAft>
              <a:buNone/>
            </a:pPr>
            <a:r>
              <a:rPr lang="en"/>
              <a:t>- Real-time cache</a:t>
            </a:r>
            <a:endParaRPr/>
          </a:p>
          <a:p>
            <a:pPr indent="0" lvl="0" marL="0" rtl="0" algn="l">
              <a:spcBef>
                <a:spcPts val="0"/>
              </a:spcBef>
              <a:spcAft>
                <a:spcPts val="0"/>
              </a:spcAft>
              <a:buNone/>
            </a:pPr>
            <a:r>
              <a:rPr lang="en"/>
              <a:t>- Two modes:</a:t>
            </a:r>
            <a:endParaRPr/>
          </a:p>
          <a:p>
            <a:pPr indent="0" lvl="0" marL="0" rtl="0" algn="l">
              <a:spcBef>
                <a:spcPts val="0"/>
              </a:spcBef>
              <a:spcAft>
                <a:spcPts val="0"/>
              </a:spcAft>
              <a:buNone/>
            </a:pPr>
            <a:r>
              <a:rPr lang="en"/>
              <a:t>    - Historical</a:t>
            </a:r>
            <a:endParaRPr/>
          </a:p>
          <a:p>
            <a:pPr indent="0" lvl="0" marL="0" rtl="0" algn="l">
              <a:spcBef>
                <a:spcPts val="0"/>
              </a:spcBef>
              <a:spcAft>
                <a:spcPts val="0"/>
              </a:spcAft>
              <a:buNone/>
            </a:pPr>
            <a:r>
              <a:rPr lang="en"/>
              <a:t>    - Real time</a:t>
            </a:r>
            <a:endParaRPr/>
          </a:p>
          <a:p>
            <a:pPr indent="0" lvl="0" marL="0" rtl="0" algn="l">
              <a:spcBef>
                <a:spcPts val="0"/>
              </a:spcBef>
              <a:spcAft>
                <a:spcPts val="0"/>
              </a:spcAft>
              <a:buNone/>
            </a:pPr>
            <a:r>
              <a:t/>
            </a:r>
            <a:endParaRPr/>
          </a:p>
        </p:txBody>
      </p:sp>
      <p:sp>
        <p:nvSpPr>
          <p:cNvPr id="696" name="Google Shape;696;p36"/>
          <p:cNvSpPr txBox="1"/>
          <p:nvPr>
            <p:ph idx="2" type="subTitle"/>
          </p:nvPr>
        </p:nvSpPr>
        <p:spPr>
          <a:xfrm>
            <a:off x="3560725" y="2928925"/>
            <a:ext cx="2022600" cy="14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Data recovery</a:t>
            </a:r>
            <a:endParaRPr/>
          </a:p>
          <a:p>
            <a:pPr indent="0" lvl="0" marL="0" rtl="0" algn="l">
              <a:spcBef>
                <a:spcPts val="0"/>
              </a:spcBef>
              <a:spcAft>
                <a:spcPts val="0"/>
              </a:spcAft>
              <a:buNone/>
            </a:pPr>
            <a:r>
              <a:rPr lang="en"/>
              <a:t>  algorithm</a:t>
            </a:r>
            <a:endParaRPr/>
          </a:p>
          <a:p>
            <a:pPr indent="0" lvl="0" marL="0" rtl="0" algn="l">
              <a:spcBef>
                <a:spcPts val="0"/>
              </a:spcBef>
              <a:spcAft>
                <a:spcPts val="0"/>
              </a:spcAft>
              <a:buNone/>
            </a:pPr>
            <a:r>
              <a:rPr lang="en"/>
              <a:t>- Real-time cache</a:t>
            </a:r>
            <a:endParaRPr/>
          </a:p>
          <a:p>
            <a:pPr indent="0" lvl="0" marL="0" rtl="0" algn="l">
              <a:spcBef>
                <a:spcPts val="0"/>
              </a:spcBef>
              <a:spcAft>
                <a:spcPts val="0"/>
              </a:spcAft>
              <a:buNone/>
            </a:pPr>
            <a:r>
              <a:rPr lang="en"/>
              <a:t>- Two modes:</a:t>
            </a:r>
            <a:endParaRPr/>
          </a:p>
          <a:p>
            <a:pPr indent="0" lvl="0" marL="0" rtl="0" algn="l">
              <a:spcBef>
                <a:spcPts val="0"/>
              </a:spcBef>
              <a:spcAft>
                <a:spcPts val="0"/>
              </a:spcAft>
              <a:buNone/>
            </a:pPr>
            <a:r>
              <a:rPr lang="en"/>
              <a:t>    - Historical</a:t>
            </a:r>
            <a:endParaRPr/>
          </a:p>
          <a:p>
            <a:pPr indent="0" lvl="0" marL="0" rtl="0" algn="l">
              <a:spcBef>
                <a:spcPts val="0"/>
              </a:spcBef>
              <a:spcAft>
                <a:spcPts val="0"/>
              </a:spcAft>
              <a:buNone/>
            </a:pPr>
            <a:r>
              <a:rPr lang="en"/>
              <a:t>    - Real time</a:t>
            </a:r>
            <a:endParaRPr/>
          </a:p>
          <a:p>
            <a:pPr indent="0" lvl="0" marL="0" rtl="0" algn="l">
              <a:spcBef>
                <a:spcPts val="0"/>
              </a:spcBef>
              <a:spcAft>
                <a:spcPts val="0"/>
              </a:spcAft>
              <a:buNone/>
            </a:pPr>
            <a:r>
              <a:t/>
            </a:r>
            <a:endParaRPr/>
          </a:p>
        </p:txBody>
      </p:sp>
      <p:sp>
        <p:nvSpPr>
          <p:cNvPr id="697" name="Google Shape;697;p36"/>
          <p:cNvSpPr txBox="1"/>
          <p:nvPr>
            <p:ph type="ctrTitle"/>
          </p:nvPr>
        </p:nvSpPr>
        <p:spPr>
          <a:xfrm>
            <a:off x="1044600" y="2299650"/>
            <a:ext cx="14592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tweety.py</a:t>
            </a:r>
            <a:endParaRPr/>
          </a:p>
        </p:txBody>
      </p:sp>
      <p:sp>
        <p:nvSpPr>
          <p:cNvPr id="698" name="Google Shape;698;p36"/>
          <p:cNvSpPr txBox="1"/>
          <p:nvPr>
            <p:ph idx="3" type="ctrTitle"/>
          </p:nvPr>
        </p:nvSpPr>
        <p:spPr>
          <a:xfrm>
            <a:off x="3824125" y="2299650"/>
            <a:ext cx="14958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btcstock.py</a:t>
            </a:r>
            <a:endParaRPr/>
          </a:p>
        </p:txBody>
      </p:sp>
      <p:sp>
        <p:nvSpPr>
          <p:cNvPr id="699" name="Google Shape;699;p36"/>
          <p:cNvSpPr txBox="1"/>
          <p:nvPr>
            <p:ph idx="4" type="subTitle"/>
          </p:nvPr>
        </p:nvSpPr>
        <p:spPr>
          <a:xfrm>
            <a:off x="6460800" y="2928925"/>
            <a:ext cx="1818000" cy="14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Simple interface</a:t>
            </a:r>
            <a:endParaRPr/>
          </a:p>
          <a:p>
            <a:pPr indent="0" lvl="0" marL="0" rtl="0" algn="l">
              <a:spcBef>
                <a:spcPts val="0"/>
              </a:spcBef>
              <a:spcAft>
                <a:spcPts val="0"/>
              </a:spcAft>
              <a:buNone/>
            </a:pPr>
            <a:r>
              <a:rPr lang="en"/>
              <a:t>- Easily scalable</a:t>
            </a:r>
            <a:endParaRPr/>
          </a:p>
          <a:p>
            <a:pPr indent="0" lvl="0" marL="0" rtl="0" algn="l">
              <a:spcBef>
                <a:spcPts val="0"/>
              </a:spcBef>
              <a:spcAft>
                <a:spcPts val="0"/>
              </a:spcAft>
              <a:buNone/>
            </a:pPr>
            <a:r>
              <a:rPr lang="en"/>
              <a:t>- Seamlessly </a:t>
            </a:r>
            <a:endParaRPr/>
          </a:p>
          <a:p>
            <a:pPr indent="0" lvl="0" marL="0" rtl="0" algn="l">
              <a:spcBef>
                <a:spcPts val="0"/>
              </a:spcBef>
              <a:spcAft>
                <a:spcPts val="0"/>
              </a:spcAft>
              <a:buNone/>
            </a:pPr>
            <a:r>
              <a:rPr lang="en"/>
              <a:t>  interacts with </a:t>
            </a:r>
            <a:endParaRPr/>
          </a:p>
          <a:p>
            <a:pPr indent="0" lvl="0" marL="0" rtl="0" algn="l">
              <a:spcBef>
                <a:spcPts val="0"/>
              </a:spcBef>
              <a:spcAft>
                <a:spcPts val="0"/>
              </a:spcAft>
              <a:buNone/>
            </a:pPr>
            <a:r>
              <a:rPr lang="en"/>
              <a:t>  Firebase</a:t>
            </a:r>
            <a:endParaRPr/>
          </a:p>
          <a:p>
            <a:pPr indent="0" lvl="0" marL="0" rtl="0" algn="ctr">
              <a:spcBef>
                <a:spcPts val="0"/>
              </a:spcBef>
              <a:spcAft>
                <a:spcPts val="0"/>
              </a:spcAft>
              <a:buNone/>
            </a:pPr>
            <a:r>
              <a:t/>
            </a:r>
            <a:endParaRPr/>
          </a:p>
        </p:txBody>
      </p:sp>
      <p:sp>
        <p:nvSpPr>
          <p:cNvPr id="700" name="Google Shape;700;p36"/>
          <p:cNvSpPr txBox="1"/>
          <p:nvPr>
            <p:ph idx="5" type="ctrTitle"/>
          </p:nvPr>
        </p:nvSpPr>
        <p:spPr>
          <a:xfrm>
            <a:off x="6460800" y="2372550"/>
            <a:ext cx="181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r</a:t>
            </a:r>
            <a:r>
              <a:rPr lang="en" sz="2000"/>
              <a:t>ealtime.py &amp; archives.py</a:t>
            </a:r>
            <a:endParaRPr sz="2000"/>
          </a:p>
        </p:txBody>
      </p:sp>
      <p:sp>
        <p:nvSpPr>
          <p:cNvPr id="701" name="Google Shape;701;p36"/>
          <p:cNvSpPr txBox="1"/>
          <p:nvPr>
            <p:ph idx="6"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Key Design Features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7"/>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System Architecture</a:t>
            </a:r>
            <a:endParaRPr/>
          </a:p>
        </p:txBody>
      </p:sp>
      <p:sp>
        <p:nvSpPr>
          <p:cNvPr id="707" name="Google Shape;707;p37"/>
          <p:cNvSpPr/>
          <p:nvPr/>
        </p:nvSpPr>
        <p:spPr>
          <a:xfrm>
            <a:off x="202938" y="1238762"/>
            <a:ext cx="2408564" cy="1417377"/>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txBox="1"/>
          <p:nvPr/>
        </p:nvSpPr>
        <p:spPr>
          <a:xfrm>
            <a:off x="431552" y="779000"/>
            <a:ext cx="17229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Viga"/>
                <a:ea typeface="Viga"/>
                <a:cs typeface="Viga"/>
                <a:sym typeface="Viga"/>
              </a:rPr>
              <a:t>Data Sources</a:t>
            </a:r>
            <a:endParaRPr sz="1800">
              <a:solidFill>
                <a:srgbClr val="FFFFFF"/>
              </a:solidFill>
              <a:latin typeface="Viga"/>
              <a:ea typeface="Viga"/>
              <a:cs typeface="Viga"/>
              <a:sym typeface="Viga"/>
            </a:endParaRPr>
          </a:p>
        </p:txBody>
      </p:sp>
      <p:sp>
        <p:nvSpPr>
          <p:cNvPr id="709" name="Google Shape;709;p37"/>
          <p:cNvSpPr/>
          <p:nvPr/>
        </p:nvSpPr>
        <p:spPr>
          <a:xfrm>
            <a:off x="2873325" y="1030275"/>
            <a:ext cx="1028100" cy="396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txBox="1"/>
          <p:nvPr/>
        </p:nvSpPr>
        <p:spPr>
          <a:xfrm>
            <a:off x="7073924" y="3438850"/>
            <a:ext cx="15249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Viga"/>
                <a:ea typeface="Viga"/>
                <a:cs typeface="Viga"/>
                <a:sym typeface="Viga"/>
              </a:rPr>
              <a:t>Dashboard</a:t>
            </a:r>
            <a:endParaRPr sz="1800">
              <a:solidFill>
                <a:srgbClr val="FFFFFF"/>
              </a:solidFill>
              <a:latin typeface="Viga"/>
              <a:ea typeface="Viga"/>
              <a:cs typeface="Viga"/>
              <a:sym typeface="Viga"/>
            </a:endParaRPr>
          </a:p>
        </p:txBody>
      </p:sp>
      <p:pic>
        <p:nvPicPr>
          <p:cNvPr id="711" name="Google Shape;711;p37"/>
          <p:cNvPicPr preferRelativeResize="0"/>
          <p:nvPr/>
        </p:nvPicPr>
        <p:blipFill>
          <a:blip r:embed="rId3">
            <a:alphaModFix/>
          </a:blip>
          <a:stretch>
            <a:fillRect/>
          </a:stretch>
        </p:blipFill>
        <p:spPr>
          <a:xfrm>
            <a:off x="722028" y="1417115"/>
            <a:ext cx="746400" cy="746400"/>
          </a:xfrm>
          <a:prstGeom prst="rect">
            <a:avLst/>
          </a:prstGeom>
          <a:noFill/>
          <a:ln>
            <a:noFill/>
          </a:ln>
        </p:spPr>
      </p:pic>
      <p:sp>
        <p:nvSpPr>
          <p:cNvPr id="712" name="Google Shape;712;p37"/>
          <p:cNvSpPr txBox="1"/>
          <p:nvPr/>
        </p:nvSpPr>
        <p:spPr>
          <a:xfrm>
            <a:off x="2873313" y="1080413"/>
            <a:ext cx="1028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Datastore</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pic>
        <p:nvPicPr>
          <p:cNvPr id="713" name="Google Shape;713;p37"/>
          <p:cNvPicPr preferRelativeResize="0"/>
          <p:nvPr/>
        </p:nvPicPr>
        <p:blipFill>
          <a:blip r:embed="rId4">
            <a:alphaModFix/>
          </a:blip>
          <a:stretch>
            <a:fillRect/>
          </a:stretch>
        </p:blipFill>
        <p:spPr>
          <a:xfrm>
            <a:off x="390151" y="2021587"/>
            <a:ext cx="569100" cy="569100"/>
          </a:xfrm>
          <a:prstGeom prst="rect">
            <a:avLst/>
          </a:prstGeom>
          <a:noFill/>
          <a:ln>
            <a:noFill/>
          </a:ln>
        </p:spPr>
      </p:pic>
      <p:cxnSp>
        <p:nvCxnSpPr>
          <p:cNvPr id="714" name="Google Shape;714;p37"/>
          <p:cNvCxnSpPr/>
          <p:nvPr/>
        </p:nvCxnSpPr>
        <p:spPr>
          <a:xfrm>
            <a:off x="2535300" y="4361288"/>
            <a:ext cx="338400" cy="0"/>
          </a:xfrm>
          <a:prstGeom prst="straightConnector1">
            <a:avLst/>
          </a:prstGeom>
          <a:noFill/>
          <a:ln cap="flat" cmpd="sng" w="9525">
            <a:solidFill>
              <a:srgbClr val="FFFFFF"/>
            </a:solidFill>
            <a:prstDash val="solid"/>
            <a:round/>
            <a:headEnd len="med" w="med" type="none"/>
            <a:tailEnd len="med" w="med" type="triangle"/>
          </a:ln>
        </p:spPr>
      </p:cxnSp>
      <p:sp>
        <p:nvSpPr>
          <p:cNvPr id="715" name="Google Shape;715;p37"/>
          <p:cNvSpPr/>
          <p:nvPr/>
        </p:nvSpPr>
        <p:spPr>
          <a:xfrm>
            <a:off x="2945074" y="169632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Tweet</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716" name="Google Shape;716;p37"/>
          <p:cNvSpPr/>
          <p:nvPr/>
        </p:nvSpPr>
        <p:spPr>
          <a:xfrm>
            <a:off x="2943012" y="278265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Market</a:t>
            </a:r>
            <a:endParaRPr sz="1150">
              <a:solidFill>
                <a:srgbClr val="1F1C51"/>
              </a:solidFill>
              <a:latin typeface="Viga"/>
              <a:ea typeface="Viga"/>
              <a:cs typeface="Viga"/>
              <a:sym typeface="Viga"/>
            </a:endParaRPr>
          </a:p>
          <a:p>
            <a:pPr indent="0" lvl="0" marL="0" rtl="0" algn="ctr">
              <a:spcBef>
                <a:spcPts val="0"/>
              </a:spcBef>
              <a:spcAft>
                <a:spcPts val="0"/>
              </a:spcAft>
              <a:buNone/>
            </a:pPr>
            <a:r>
              <a:rPr lang="en" sz="1150">
                <a:solidFill>
                  <a:srgbClr val="1F1C51"/>
                </a:solidFill>
                <a:latin typeface="Viga"/>
                <a:ea typeface="Viga"/>
                <a:cs typeface="Viga"/>
                <a:sym typeface="Viga"/>
              </a:rPr>
              <a:t>Data</a:t>
            </a:r>
            <a:endParaRPr sz="1150">
              <a:solidFill>
                <a:srgbClr val="1F1C51"/>
              </a:solidFill>
              <a:latin typeface="Viga"/>
              <a:ea typeface="Viga"/>
              <a:cs typeface="Viga"/>
              <a:sym typeface="Viga"/>
            </a:endParaRPr>
          </a:p>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Module</a:t>
            </a:r>
            <a:endParaRPr sz="1150">
              <a:solidFill>
                <a:srgbClr val="1F1C51"/>
              </a:solidFill>
              <a:latin typeface="Viga"/>
              <a:ea typeface="Viga"/>
              <a:cs typeface="Viga"/>
              <a:sym typeface="Viga"/>
            </a:endParaRPr>
          </a:p>
        </p:txBody>
      </p:sp>
      <p:sp>
        <p:nvSpPr>
          <p:cNvPr id="717" name="Google Shape;717;p37"/>
          <p:cNvSpPr/>
          <p:nvPr/>
        </p:nvSpPr>
        <p:spPr>
          <a:xfrm>
            <a:off x="2950024" y="386900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DB</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718" name="Google Shape;718;p37"/>
          <p:cNvSpPr/>
          <p:nvPr/>
        </p:nvSpPr>
        <p:spPr>
          <a:xfrm>
            <a:off x="4402005" y="3090838"/>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4403055" y="1008450"/>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txBox="1"/>
          <p:nvPr/>
        </p:nvSpPr>
        <p:spPr>
          <a:xfrm>
            <a:off x="4509713" y="3068275"/>
            <a:ext cx="16152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Predictor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
        <p:nvSpPr>
          <p:cNvPr id="721" name="Google Shape;721;p37"/>
          <p:cNvSpPr txBox="1"/>
          <p:nvPr/>
        </p:nvSpPr>
        <p:spPr>
          <a:xfrm>
            <a:off x="4423925" y="959225"/>
            <a:ext cx="17616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Trading Signal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cxnSp>
        <p:nvCxnSpPr>
          <p:cNvPr id="722" name="Google Shape;722;p37"/>
          <p:cNvCxnSpPr>
            <a:endCxn id="718" idx="1"/>
          </p:cNvCxnSpPr>
          <p:nvPr/>
        </p:nvCxnSpPr>
        <p:spPr>
          <a:xfrm flipH="1" rot="10800000">
            <a:off x="3899805" y="4029838"/>
            <a:ext cx="502200" cy="2700"/>
          </a:xfrm>
          <a:prstGeom prst="straightConnector1">
            <a:avLst/>
          </a:prstGeom>
          <a:noFill/>
          <a:ln cap="flat" cmpd="sng" w="9525">
            <a:solidFill>
              <a:srgbClr val="FFFFFF"/>
            </a:solidFill>
            <a:prstDash val="solid"/>
            <a:round/>
            <a:headEnd len="med" w="med" type="none"/>
            <a:tailEnd len="med" w="med" type="triangle"/>
          </a:ln>
        </p:spPr>
      </p:cxnSp>
      <p:cxnSp>
        <p:nvCxnSpPr>
          <p:cNvPr id="723" name="Google Shape;723;p37"/>
          <p:cNvCxnSpPr>
            <a:endCxn id="719" idx="1"/>
          </p:cNvCxnSpPr>
          <p:nvPr/>
        </p:nvCxnSpPr>
        <p:spPr>
          <a:xfrm>
            <a:off x="3899655" y="1943850"/>
            <a:ext cx="503400" cy="3600"/>
          </a:xfrm>
          <a:prstGeom prst="straightConnector1">
            <a:avLst/>
          </a:prstGeom>
          <a:noFill/>
          <a:ln cap="flat" cmpd="sng" w="9525">
            <a:solidFill>
              <a:srgbClr val="FFFFFF"/>
            </a:solidFill>
            <a:prstDash val="solid"/>
            <a:round/>
            <a:headEnd len="med" w="med" type="none"/>
            <a:tailEnd len="med" w="med" type="triangle"/>
          </a:ln>
        </p:spPr>
      </p:cxnSp>
      <p:sp>
        <p:nvSpPr>
          <p:cNvPr id="724" name="Google Shape;724;p37"/>
          <p:cNvSpPr/>
          <p:nvPr/>
        </p:nvSpPr>
        <p:spPr>
          <a:xfrm>
            <a:off x="4546675" y="16907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Technical</a:t>
            </a:r>
            <a:endParaRPr b="1" sz="1200"/>
          </a:p>
          <a:p>
            <a:pPr indent="0" lvl="0" marL="0" rtl="0" algn="ctr">
              <a:spcBef>
                <a:spcPts val="0"/>
              </a:spcBef>
              <a:spcAft>
                <a:spcPts val="0"/>
              </a:spcAft>
              <a:buNone/>
            </a:pPr>
            <a:r>
              <a:rPr b="1" lang="en" sz="1200"/>
              <a:t>Indicator</a:t>
            </a:r>
            <a:endParaRPr b="1" sz="1200"/>
          </a:p>
          <a:p>
            <a:pPr indent="0" lvl="0" marL="0" rtl="0" algn="ctr">
              <a:spcBef>
                <a:spcPts val="0"/>
              </a:spcBef>
              <a:spcAft>
                <a:spcPts val="0"/>
              </a:spcAft>
              <a:buNone/>
            </a:pPr>
            <a:r>
              <a:rPr b="1" lang="en" sz="1200"/>
              <a:t>Analyzer</a:t>
            </a:r>
            <a:endParaRPr b="1" sz="1200"/>
          </a:p>
        </p:txBody>
      </p:sp>
      <p:cxnSp>
        <p:nvCxnSpPr>
          <p:cNvPr id="725" name="Google Shape;725;p37"/>
          <p:cNvCxnSpPr>
            <a:stCxn id="719" idx="3"/>
            <a:endCxn id="726" idx="1"/>
          </p:cNvCxnSpPr>
          <p:nvPr/>
        </p:nvCxnSpPr>
        <p:spPr>
          <a:xfrm>
            <a:off x="6233655" y="1947450"/>
            <a:ext cx="569100" cy="1067400"/>
          </a:xfrm>
          <a:prstGeom prst="straightConnector1">
            <a:avLst/>
          </a:prstGeom>
          <a:noFill/>
          <a:ln cap="flat" cmpd="sng" w="9525">
            <a:solidFill>
              <a:srgbClr val="FFFFFF"/>
            </a:solidFill>
            <a:prstDash val="solid"/>
            <a:round/>
            <a:headEnd len="med" w="med" type="none"/>
            <a:tailEnd len="med" w="med" type="triangle"/>
          </a:ln>
        </p:spPr>
      </p:cxnSp>
      <p:cxnSp>
        <p:nvCxnSpPr>
          <p:cNvPr id="727" name="Google Shape;727;p37"/>
          <p:cNvCxnSpPr>
            <a:stCxn id="718" idx="3"/>
            <a:endCxn id="726" idx="1"/>
          </p:cNvCxnSpPr>
          <p:nvPr/>
        </p:nvCxnSpPr>
        <p:spPr>
          <a:xfrm flipH="1" rot="10800000">
            <a:off x="6232605" y="3014938"/>
            <a:ext cx="570000" cy="1014900"/>
          </a:xfrm>
          <a:prstGeom prst="straightConnector1">
            <a:avLst/>
          </a:prstGeom>
          <a:noFill/>
          <a:ln cap="flat" cmpd="sng" w="9525">
            <a:solidFill>
              <a:srgbClr val="FFFFFF"/>
            </a:solidFill>
            <a:prstDash val="solid"/>
            <a:round/>
            <a:headEnd len="med" w="med" type="none"/>
            <a:tailEnd len="med" w="med" type="triangle"/>
          </a:ln>
        </p:spPr>
      </p:cxnSp>
      <p:pic>
        <p:nvPicPr>
          <p:cNvPr id="726" name="Google Shape;726;p37"/>
          <p:cNvPicPr preferRelativeResize="0"/>
          <p:nvPr/>
        </p:nvPicPr>
        <p:blipFill rotWithShape="1">
          <a:blip r:embed="rId5">
            <a:alphaModFix/>
          </a:blip>
          <a:srcRect b="0" l="4354" r="4345" t="0"/>
          <a:stretch/>
        </p:blipFill>
        <p:spPr>
          <a:xfrm>
            <a:off x="6802729" y="2501925"/>
            <a:ext cx="2219398" cy="1026000"/>
          </a:xfrm>
          <a:prstGeom prst="rect">
            <a:avLst/>
          </a:prstGeom>
          <a:noFill/>
          <a:ln>
            <a:noFill/>
          </a:ln>
        </p:spPr>
      </p:pic>
      <p:sp>
        <p:nvSpPr>
          <p:cNvPr id="728" name="Google Shape;728;p37"/>
          <p:cNvSpPr/>
          <p:nvPr/>
        </p:nvSpPr>
        <p:spPr>
          <a:xfrm>
            <a:off x="293538"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24/7 Data</a:t>
            </a:r>
            <a:endParaRPr b="1" sz="1300"/>
          </a:p>
          <a:p>
            <a:pPr indent="0" lvl="0" marL="0" rtl="0" algn="ctr">
              <a:spcBef>
                <a:spcPts val="0"/>
              </a:spcBef>
              <a:spcAft>
                <a:spcPts val="0"/>
              </a:spcAft>
              <a:buNone/>
            </a:pPr>
            <a:r>
              <a:rPr b="1" lang="en" sz="1300"/>
              <a:t>Collector</a:t>
            </a:r>
            <a:endParaRPr b="1" sz="13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729" name="Google Shape;729;p37"/>
          <p:cNvPicPr preferRelativeResize="0"/>
          <p:nvPr/>
        </p:nvPicPr>
        <p:blipFill rotWithShape="1">
          <a:blip r:embed="rId6">
            <a:alphaModFix/>
          </a:blip>
          <a:srcRect b="0" l="0" r="18173" t="0"/>
          <a:stretch/>
        </p:blipFill>
        <p:spPr>
          <a:xfrm>
            <a:off x="2" y="4197325"/>
            <a:ext cx="1321650" cy="847975"/>
          </a:xfrm>
          <a:prstGeom prst="rect">
            <a:avLst/>
          </a:prstGeom>
          <a:noFill/>
          <a:ln>
            <a:noFill/>
          </a:ln>
        </p:spPr>
      </p:pic>
      <p:pic>
        <p:nvPicPr>
          <p:cNvPr id="730" name="Google Shape;730;p37"/>
          <p:cNvPicPr preferRelativeResize="0"/>
          <p:nvPr/>
        </p:nvPicPr>
        <p:blipFill>
          <a:blip r:embed="rId7">
            <a:alphaModFix/>
          </a:blip>
          <a:stretch>
            <a:fillRect/>
          </a:stretch>
        </p:blipFill>
        <p:spPr>
          <a:xfrm>
            <a:off x="1408048" y="1871113"/>
            <a:ext cx="746400" cy="607086"/>
          </a:xfrm>
          <a:prstGeom prst="rect">
            <a:avLst/>
          </a:prstGeom>
          <a:noFill/>
          <a:ln>
            <a:noFill/>
          </a:ln>
        </p:spPr>
      </p:pic>
      <p:sp>
        <p:nvSpPr>
          <p:cNvPr id="731" name="Google Shape;731;p37"/>
          <p:cNvSpPr/>
          <p:nvPr/>
        </p:nvSpPr>
        <p:spPr>
          <a:xfrm>
            <a:off x="1583400"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DB</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732" name="Google Shape;732;p37"/>
          <p:cNvPicPr preferRelativeResize="0"/>
          <p:nvPr/>
        </p:nvPicPr>
        <p:blipFill>
          <a:blip r:embed="rId8">
            <a:alphaModFix/>
          </a:blip>
          <a:stretch>
            <a:fillRect/>
          </a:stretch>
        </p:blipFill>
        <p:spPr>
          <a:xfrm>
            <a:off x="1740150" y="4197325"/>
            <a:ext cx="746400" cy="770200"/>
          </a:xfrm>
          <a:prstGeom prst="rect">
            <a:avLst/>
          </a:prstGeom>
          <a:noFill/>
          <a:ln>
            <a:noFill/>
          </a:ln>
        </p:spPr>
      </p:pic>
      <p:cxnSp>
        <p:nvCxnSpPr>
          <p:cNvPr id="733" name="Google Shape;733;p37"/>
          <p:cNvCxnSpPr>
            <a:stCxn id="728" idx="3"/>
            <a:endCxn id="731" idx="1"/>
          </p:cNvCxnSpPr>
          <p:nvPr/>
        </p:nvCxnSpPr>
        <p:spPr>
          <a:xfrm>
            <a:off x="1321638" y="4361288"/>
            <a:ext cx="261900" cy="0"/>
          </a:xfrm>
          <a:prstGeom prst="straightConnector1">
            <a:avLst/>
          </a:prstGeom>
          <a:noFill/>
          <a:ln cap="flat" cmpd="sng" w="9525">
            <a:solidFill>
              <a:srgbClr val="FFFFFF"/>
            </a:solidFill>
            <a:prstDash val="solid"/>
            <a:round/>
            <a:headEnd len="med" w="med" type="none"/>
            <a:tailEnd len="med" w="med" type="triangle"/>
          </a:ln>
        </p:spPr>
      </p:cxnSp>
      <p:cxnSp>
        <p:nvCxnSpPr>
          <p:cNvPr id="734" name="Google Shape;734;p37"/>
          <p:cNvCxnSpPr>
            <a:stCxn id="713" idx="2"/>
          </p:cNvCxnSpPr>
          <p:nvPr/>
        </p:nvCxnSpPr>
        <p:spPr>
          <a:xfrm flipH="1">
            <a:off x="669301" y="2590687"/>
            <a:ext cx="5400" cy="1049100"/>
          </a:xfrm>
          <a:prstGeom prst="straightConnector1">
            <a:avLst/>
          </a:prstGeom>
          <a:noFill/>
          <a:ln cap="flat" cmpd="sng" w="9525">
            <a:solidFill>
              <a:srgbClr val="FFFFFF"/>
            </a:solidFill>
            <a:prstDash val="solid"/>
            <a:round/>
            <a:headEnd len="med" w="med" type="none"/>
            <a:tailEnd len="med" w="med" type="triangle"/>
          </a:ln>
        </p:spPr>
      </p:cxnSp>
      <p:cxnSp>
        <p:nvCxnSpPr>
          <p:cNvPr id="735" name="Google Shape;735;p37"/>
          <p:cNvCxnSpPr/>
          <p:nvPr/>
        </p:nvCxnSpPr>
        <p:spPr>
          <a:xfrm flipH="1" rot="10800000">
            <a:off x="1103700" y="3274775"/>
            <a:ext cx="1763100" cy="4200"/>
          </a:xfrm>
          <a:prstGeom prst="straightConnector1">
            <a:avLst/>
          </a:prstGeom>
          <a:noFill/>
          <a:ln cap="flat" cmpd="sng" w="9525">
            <a:solidFill>
              <a:srgbClr val="FFFFFF"/>
            </a:solidFill>
            <a:prstDash val="solid"/>
            <a:round/>
            <a:headEnd len="med" w="med" type="none"/>
            <a:tailEnd len="med" w="med" type="triangle"/>
          </a:ln>
        </p:spPr>
      </p:cxnSp>
      <p:cxnSp>
        <p:nvCxnSpPr>
          <p:cNvPr id="736" name="Google Shape;736;p37"/>
          <p:cNvCxnSpPr/>
          <p:nvPr/>
        </p:nvCxnSpPr>
        <p:spPr>
          <a:xfrm>
            <a:off x="2078248" y="2174656"/>
            <a:ext cx="790500" cy="14100"/>
          </a:xfrm>
          <a:prstGeom prst="straightConnector1">
            <a:avLst/>
          </a:prstGeom>
          <a:noFill/>
          <a:ln cap="flat" cmpd="sng" w="9525">
            <a:solidFill>
              <a:srgbClr val="FFFFFF"/>
            </a:solidFill>
            <a:prstDash val="solid"/>
            <a:round/>
            <a:headEnd len="med" w="med" type="none"/>
            <a:tailEnd len="med" w="med" type="triangle"/>
          </a:ln>
        </p:spPr>
      </p:cxnSp>
      <p:cxnSp>
        <p:nvCxnSpPr>
          <p:cNvPr id="737" name="Google Shape;737;p37"/>
          <p:cNvCxnSpPr/>
          <p:nvPr/>
        </p:nvCxnSpPr>
        <p:spPr>
          <a:xfrm>
            <a:off x="1095228" y="2163515"/>
            <a:ext cx="3600" cy="1494900"/>
          </a:xfrm>
          <a:prstGeom prst="straightConnector1">
            <a:avLst/>
          </a:prstGeom>
          <a:noFill/>
          <a:ln cap="flat" cmpd="sng" w="9525">
            <a:solidFill>
              <a:srgbClr val="FFFFFF"/>
            </a:solidFill>
            <a:prstDash val="solid"/>
            <a:round/>
            <a:headEnd len="med" w="med" type="none"/>
            <a:tailEnd len="med" w="med" type="triangle"/>
          </a:ln>
        </p:spPr>
      </p:cxnSp>
      <p:sp>
        <p:nvSpPr>
          <p:cNvPr id="738" name="Google Shape;738;p37"/>
          <p:cNvSpPr/>
          <p:nvPr/>
        </p:nvSpPr>
        <p:spPr>
          <a:xfrm>
            <a:off x="4539850" y="37481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LSTM</a:t>
            </a:r>
            <a:endParaRPr b="1" sz="1200"/>
          </a:p>
          <a:p>
            <a:pPr indent="0" lvl="0" marL="0" rtl="0" algn="ctr">
              <a:spcBef>
                <a:spcPts val="0"/>
              </a:spcBef>
              <a:spcAft>
                <a:spcPts val="0"/>
              </a:spcAft>
              <a:buNone/>
            </a:pPr>
            <a:r>
              <a:rPr b="1" lang="en" sz="1200"/>
              <a:t>Model</a:t>
            </a:r>
            <a:endParaRPr b="1" sz="1200"/>
          </a:p>
        </p:txBody>
      </p:sp>
      <p:grpSp>
        <p:nvGrpSpPr>
          <p:cNvPr id="739" name="Google Shape;739;p37"/>
          <p:cNvGrpSpPr/>
          <p:nvPr/>
        </p:nvGrpSpPr>
        <p:grpSpPr>
          <a:xfrm>
            <a:off x="1992781" y="1217459"/>
            <a:ext cx="356196" cy="265631"/>
            <a:chOff x="5216456" y="3725484"/>
            <a:chExt cx="356196" cy="265631"/>
          </a:xfrm>
        </p:grpSpPr>
        <p:sp>
          <p:nvSpPr>
            <p:cNvPr id="740" name="Google Shape;740;p3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7"/>
          <p:cNvGrpSpPr/>
          <p:nvPr/>
        </p:nvGrpSpPr>
        <p:grpSpPr>
          <a:xfrm>
            <a:off x="1229131" y="3375909"/>
            <a:ext cx="356196" cy="265631"/>
            <a:chOff x="5216456" y="3725484"/>
            <a:chExt cx="356196" cy="265631"/>
          </a:xfrm>
        </p:grpSpPr>
        <p:sp>
          <p:nvSpPr>
            <p:cNvPr id="743" name="Google Shape;743;p3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37"/>
          <p:cNvGrpSpPr/>
          <p:nvPr/>
        </p:nvGrpSpPr>
        <p:grpSpPr>
          <a:xfrm>
            <a:off x="2295406" y="3332947"/>
            <a:ext cx="356196" cy="265631"/>
            <a:chOff x="5216456" y="3725484"/>
            <a:chExt cx="356196" cy="265631"/>
          </a:xfrm>
        </p:grpSpPr>
        <p:sp>
          <p:nvSpPr>
            <p:cNvPr id="746" name="Google Shape;746;p3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37"/>
          <p:cNvGrpSpPr/>
          <p:nvPr/>
        </p:nvGrpSpPr>
        <p:grpSpPr>
          <a:xfrm>
            <a:off x="3598006" y="679459"/>
            <a:ext cx="356196" cy="265631"/>
            <a:chOff x="5216456" y="3725484"/>
            <a:chExt cx="356196" cy="265631"/>
          </a:xfrm>
        </p:grpSpPr>
        <p:sp>
          <p:nvSpPr>
            <p:cNvPr id="749" name="Google Shape;749;p3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cxnSp>
        <p:nvCxnSpPr>
          <p:cNvPr id="755" name="Google Shape;755;p38"/>
          <p:cNvCxnSpPr>
            <a:stCxn id="756" idx="1"/>
          </p:cNvCxnSpPr>
          <p:nvPr/>
        </p:nvCxnSpPr>
        <p:spPr>
          <a:xfrm flipH="1" rot="10800000">
            <a:off x="7011200" y="2645913"/>
            <a:ext cx="467700" cy="948000"/>
          </a:xfrm>
          <a:prstGeom prst="bentConnector4">
            <a:avLst>
              <a:gd fmla="val -1074" name="adj1"/>
              <a:gd fmla="val 65237" name="adj2"/>
            </a:avLst>
          </a:prstGeom>
          <a:noFill/>
          <a:ln cap="flat" cmpd="sng" w="9525">
            <a:solidFill>
              <a:schemeClr val="dk1"/>
            </a:solidFill>
            <a:prstDash val="solid"/>
            <a:round/>
            <a:headEnd len="med" w="med" type="none"/>
            <a:tailEnd len="med" w="med" type="none"/>
          </a:ln>
        </p:spPr>
      </p:cxnSp>
      <p:sp>
        <p:nvSpPr>
          <p:cNvPr id="757" name="Google Shape;757;p38"/>
          <p:cNvSpPr/>
          <p:nvPr/>
        </p:nvSpPr>
        <p:spPr>
          <a:xfrm>
            <a:off x="3382379" y="990694"/>
            <a:ext cx="1254095" cy="1236787"/>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txBox="1"/>
          <p:nvPr>
            <p:ph type="ctrTitle"/>
          </p:nvPr>
        </p:nvSpPr>
        <p:spPr>
          <a:xfrm>
            <a:off x="4848950" y="763050"/>
            <a:ext cx="3492000" cy="14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759" name="Google Shape;759;p38"/>
          <p:cNvSpPr txBox="1"/>
          <p:nvPr>
            <p:ph idx="2" type="title"/>
          </p:nvPr>
        </p:nvSpPr>
        <p:spPr>
          <a:xfrm>
            <a:off x="3316276" y="1287568"/>
            <a:ext cx="138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760" name="Google Shape;760;p38"/>
          <p:cNvCxnSpPr>
            <a:endCxn id="756" idx="1"/>
          </p:cNvCxnSpPr>
          <p:nvPr/>
        </p:nvCxnSpPr>
        <p:spPr>
          <a:xfrm flipH="1" rot="10800000">
            <a:off x="2201300" y="3593913"/>
            <a:ext cx="4809900" cy="547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756" name="Google Shape;756;p38"/>
          <p:cNvSpPr/>
          <p:nvPr/>
        </p:nvSpPr>
        <p:spPr>
          <a:xfrm>
            <a:off x="7011200" y="3305013"/>
            <a:ext cx="577800" cy="5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370705" y="2827063"/>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508550" y="3484375"/>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LSTM</a:t>
            </a:r>
            <a:endParaRPr b="1" sz="1200"/>
          </a:p>
          <a:p>
            <a:pPr indent="0" lvl="0" marL="0" rtl="0" algn="ctr">
              <a:spcBef>
                <a:spcPts val="0"/>
              </a:spcBef>
              <a:spcAft>
                <a:spcPts val="0"/>
              </a:spcAft>
              <a:buNone/>
            </a:pPr>
            <a:r>
              <a:rPr b="1" lang="en" sz="1200"/>
              <a:t>Model</a:t>
            </a:r>
            <a:endParaRPr b="1" sz="1200"/>
          </a:p>
        </p:txBody>
      </p:sp>
      <p:sp>
        <p:nvSpPr>
          <p:cNvPr id="763" name="Google Shape;763;p38"/>
          <p:cNvSpPr txBox="1"/>
          <p:nvPr/>
        </p:nvSpPr>
        <p:spPr>
          <a:xfrm>
            <a:off x="478388" y="2939325"/>
            <a:ext cx="16152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Predictor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9"/>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Folder Hierarchy</a:t>
            </a:r>
            <a:endParaRPr/>
          </a:p>
        </p:txBody>
      </p:sp>
      <p:sp>
        <p:nvSpPr>
          <p:cNvPr id="769" name="Google Shape;769;p39"/>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txBox="1"/>
          <p:nvPr/>
        </p:nvSpPr>
        <p:spPr>
          <a:xfrm>
            <a:off x="2198867" y="945100"/>
            <a:ext cx="4674000" cy="14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F1C51"/>
              </a:solidFill>
              <a:latin typeface="Viga"/>
              <a:ea typeface="Viga"/>
              <a:cs typeface="Viga"/>
              <a:sym typeface="Viga"/>
            </a:endParaRPr>
          </a:p>
        </p:txBody>
      </p:sp>
      <p:sp>
        <p:nvSpPr>
          <p:cNvPr id="771" name="Google Shape;771;p39"/>
          <p:cNvSpPr/>
          <p:nvPr/>
        </p:nvSpPr>
        <p:spPr>
          <a:xfrm>
            <a:off x="2524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24/7 Data Collector Code</a:t>
            </a:r>
            <a:endParaRPr b="1" sz="1200"/>
          </a:p>
        </p:txBody>
      </p:sp>
      <p:sp>
        <p:nvSpPr>
          <p:cNvPr id="772" name="Google Shape;772;p39"/>
          <p:cNvSpPr/>
          <p:nvPr/>
        </p:nvSpPr>
        <p:spPr>
          <a:xfrm>
            <a:off x="4798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BTC Predictor Code</a:t>
            </a:r>
            <a:endParaRPr b="1" sz="1200"/>
          </a:p>
        </p:txBody>
      </p:sp>
      <p:sp>
        <p:nvSpPr>
          <p:cNvPr id="773" name="Google Shape;773;p39"/>
          <p:cNvSpPr txBox="1"/>
          <p:nvPr/>
        </p:nvSpPr>
        <p:spPr>
          <a:xfrm>
            <a:off x="2524600" y="1037275"/>
            <a:ext cx="40854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Main Directory</a:t>
            </a:r>
            <a:endParaRPr>
              <a:latin typeface="Nanum Gothic Coding"/>
              <a:ea typeface="Nanum Gothic Coding"/>
              <a:cs typeface="Nanum Gothic Coding"/>
              <a:sym typeface="Nanum Gothic Coding"/>
            </a:endParaRPr>
          </a:p>
        </p:txBody>
      </p:sp>
      <p:sp>
        <p:nvSpPr>
          <p:cNvPr id="774" name="Google Shape;774;p39"/>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3875500" y="1065325"/>
            <a:ext cx="3657600" cy="365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776" name="Google Shape;776;p39"/>
          <p:cNvSpPr txBox="1"/>
          <p:nvPr/>
        </p:nvSpPr>
        <p:spPr>
          <a:xfrm>
            <a:off x="2529300" y="1037275"/>
            <a:ext cx="40854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BTC Predictor Directory</a:t>
            </a:r>
            <a:endParaRPr>
              <a:latin typeface="Nanum Gothic Coding"/>
              <a:ea typeface="Nanum Gothic Coding"/>
              <a:cs typeface="Nanum Gothic Coding"/>
              <a:sym typeface="Nanum Gothic Coding"/>
            </a:endParaRPr>
          </a:p>
        </p:txBody>
      </p:sp>
      <p:sp>
        <p:nvSpPr>
          <p:cNvPr id="777" name="Google Shape;777;p39"/>
          <p:cNvSpPr/>
          <p:nvPr/>
        </p:nvSpPr>
        <p:spPr>
          <a:xfrm>
            <a:off x="2754845" y="3048175"/>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sti</a:t>
            </a:r>
            <a:endParaRPr sz="1150">
              <a:solidFill>
                <a:srgbClr val="1F1C51"/>
              </a:solidFill>
              <a:latin typeface="Viga"/>
              <a:ea typeface="Viga"/>
              <a:cs typeface="Viga"/>
              <a:sym typeface="Viga"/>
            </a:endParaRPr>
          </a:p>
        </p:txBody>
      </p:sp>
      <p:sp>
        <p:nvSpPr>
          <p:cNvPr id="778" name="Google Shape;778;p39"/>
          <p:cNvSpPr/>
          <p:nvPr/>
        </p:nvSpPr>
        <p:spPr>
          <a:xfrm>
            <a:off x="2754845" y="146380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models</a:t>
            </a:r>
            <a:endParaRPr sz="1150">
              <a:solidFill>
                <a:srgbClr val="1F1C51"/>
              </a:solidFill>
              <a:latin typeface="Viga"/>
              <a:ea typeface="Viga"/>
              <a:cs typeface="Viga"/>
              <a:sym typeface="Viga"/>
            </a:endParaRPr>
          </a:p>
        </p:txBody>
      </p:sp>
      <p:sp>
        <p:nvSpPr>
          <p:cNvPr id="779" name="Google Shape;779;p39"/>
          <p:cNvSpPr/>
          <p:nvPr/>
        </p:nvSpPr>
        <p:spPr>
          <a:xfrm>
            <a:off x="4798595"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datastore</a:t>
            </a:r>
            <a:endParaRPr sz="1150">
              <a:solidFill>
                <a:srgbClr val="1F1C51"/>
              </a:solidFill>
              <a:latin typeface="Viga"/>
              <a:ea typeface="Viga"/>
              <a:cs typeface="Viga"/>
              <a:sym typeface="Viga"/>
            </a:endParaRPr>
          </a:p>
        </p:txBody>
      </p:sp>
      <p:sp>
        <p:nvSpPr>
          <p:cNvPr id="780" name="Google Shape;780;p39"/>
          <p:cNvSpPr/>
          <p:nvPr/>
        </p:nvSpPr>
        <p:spPr>
          <a:xfrm>
            <a:off x="4798595" y="3048175"/>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demos</a:t>
            </a:r>
            <a:endParaRPr sz="1150">
              <a:solidFill>
                <a:srgbClr val="1F1C51"/>
              </a:solidFill>
              <a:latin typeface="Viga"/>
              <a:ea typeface="Viga"/>
              <a:cs typeface="Viga"/>
              <a:sym typeface="Viga"/>
            </a:endParaRPr>
          </a:p>
        </p:txBody>
      </p:sp>
      <p:sp>
        <p:nvSpPr>
          <p:cNvPr id="781" name="Google Shape;781;p39"/>
          <p:cNvSpPr/>
          <p:nvPr/>
        </p:nvSpPr>
        <p:spPr>
          <a:xfrm>
            <a:off x="2515900" y="1229350"/>
            <a:ext cx="1828800" cy="1828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0"/>
          <p:cNvSpPr txBox="1"/>
          <p:nvPr>
            <p:ph idx="1" type="body"/>
          </p:nvPr>
        </p:nvSpPr>
        <p:spPr>
          <a:xfrm>
            <a:off x="7200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Files</a:t>
            </a:r>
            <a:endParaRPr/>
          </a:p>
        </p:txBody>
      </p:sp>
      <p:sp>
        <p:nvSpPr>
          <p:cNvPr id="787" name="Google Shape;787;p40"/>
          <p:cNvSpPr txBox="1"/>
          <p:nvPr>
            <p:ph idx="2" type="body"/>
          </p:nvPr>
        </p:nvSpPr>
        <p:spPr>
          <a:xfrm>
            <a:off x="4639200" y="1357150"/>
            <a:ext cx="37848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Code Samples</a:t>
            </a:r>
            <a:endParaRPr/>
          </a:p>
        </p:txBody>
      </p:sp>
      <p:sp>
        <p:nvSpPr>
          <p:cNvPr id="788" name="Google Shape;788;p40"/>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Models Directory</a:t>
            </a:r>
            <a:endParaRPr/>
          </a:p>
        </p:txBody>
      </p:sp>
      <p:sp>
        <p:nvSpPr>
          <p:cNvPr id="789" name="Google Shape;789;p40"/>
          <p:cNvSpPr/>
          <p:nvPr/>
        </p:nvSpPr>
        <p:spPr>
          <a:xfrm>
            <a:off x="1240796" y="1853803"/>
            <a:ext cx="2743200" cy="2743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1394000" y="2158775"/>
            <a:ext cx="1051500" cy="10515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1F1C51"/>
                </a:solidFill>
                <a:latin typeface="Viga"/>
                <a:ea typeface="Viga"/>
                <a:cs typeface="Viga"/>
                <a:sym typeface="Viga"/>
              </a:rPr>
              <a:t>baseline.py</a:t>
            </a:r>
            <a:endParaRPr sz="1100">
              <a:solidFill>
                <a:srgbClr val="1F1C51"/>
              </a:solidFill>
              <a:latin typeface="Viga"/>
              <a:ea typeface="Viga"/>
              <a:cs typeface="Viga"/>
              <a:sym typeface="Viga"/>
            </a:endParaRPr>
          </a:p>
        </p:txBody>
      </p:sp>
      <p:sp>
        <p:nvSpPr>
          <p:cNvPr id="791" name="Google Shape;791;p40"/>
          <p:cNvSpPr/>
          <p:nvPr/>
        </p:nvSpPr>
        <p:spPr>
          <a:xfrm>
            <a:off x="2753925" y="2158775"/>
            <a:ext cx="1051500" cy="10515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1F1C51"/>
                </a:solidFill>
                <a:latin typeface="Viga"/>
                <a:ea typeface="Viga"/>
                <a:cs typeface="Viga"/>
                <a:sym typeface="Viga"/>
              </a:rPr>
              <a:t>indicator.py</a:t>
            </a:r>
            <a:endParaRPr sz="1100">
              <a:solidFill>
                <a:srgbClr val="1F1C51"/>
              </a:solidFill>
              <a:latin typeface="Viga"/>
              <a:ea typeface="Viga"/>
              <a:cs typeface="Viga"/>
              <a:sym typeface="Viga"/>
            </a:endParaRPr>
          </a:p>
        </p:txBody>
      </p:sp>
      <p:sp>
        <p:nvSpPr>
          <p:cNvPr id="792" name="Google Shape;792;p40"/>
          <p:cNvSpPr/>
          <p:nvPr/>
        </p:nvSpPr>
        <p:spPr>
          <a:xfrm>
            <a:off x="2109449" y="3288675"/>
            <a:ext cx="1051500" cy="10515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oracle.py</a:t>
            </a:r>
            <a:endParaRPr sz="1150">
              <a:solidFill>
                <a:srgbClr val="1F1C51"/>
              </a:solidFill>
              <a:latin typeface="Viga"/>
              <a:ea typeface="Viga"/>
              <a:cs typeface="Viga"/>
              <a:sym typeface="Viga"/>
            </a:endParaRPr>
          </a:p>
        </p:txBody>
      </p:sp>
      <p:pic>
        <p:nvPicPr>
          <p:cNvPr id="793" name="Google Shape;793;p40"/>
          <p:cNvPicPr preferRelativeResize="0"/>
          <p:nvPr/>
        </p:nvPicPr>
        <p:blipFill>
          <a:blip r:embed="rId3">
            <a:alphaModFix/>
          </a:blip>
          <a:stretch>
            <a:fillRect/>
          </a:stretch>
        </p:blipFill>
        <p:spPr>
          <a:xfrm>
            <a:off x="4822969" y="2088944"/>
            <a:ext cx="3417250" cy="2272925"/>
          </a:xfrm>
          <a:prstGeom prst="rect">
            <a:avLst/>
          </a:prstGeom>
          <a:noFill/>
          <a:ln>
            <a:noFill/>
          </a:ln>
        </p:spPr>
      </p:pic>
      <p:pic>
        <p:nvPicPr>
          <p:cNvPr id="794" name="Google Shape;794;p40"/>
          <p:cNvPicPr preferRelativeResize="0"/>
          <p:nvPr/>
        </p:nvPicPr>
        <p:blipFill>
          <a:blip r:embed="rId4">
            <a:alphaModFix/>
          </a:blip>
          <a:stretch>
            <a:fillRect/>
          </a:stretch>
        </p:blipFill>
        <p:spPr>
          <a:xfrm>
            <a:off x="5360778" y="1853800"/>
            <a:ext cx="2341647"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cxnSp>
        <p:nvCxnSpPr>
          <p:cNvPr id="408" name="Google Shape;408;p23"/>
          <p:cNvCxnSpPr>
            <a:stCxn id="409" idx="1"/>
          </p:cNvCxnSpPr>
          <p:nvPr/>
        </p:nvCxnSpPr>
        <p:spPr>
          <a:xfrm flipH="1" rot="10800000">
            <a:off x="7011200" y="2645913"/>
            <a:ext cx="467700" cy="948000"/>
          </a:xfrm>
          <a:prstGeom prst="bentConnector4">
            <a:avLst>
              <a:gd fmla="val -1074" name="adj1"/>
              <a:gd fmla="val 65237" name="adj2"/>
            </a:avLst>
          </a:prstGeom>
          <a:noFill/>
          <a:ln cap="flat" cmpd="sng" w="9525">
            <a:solidFill>
              <a:schemeClr val="dk1"/>
            </a:solidFill>
            <a:prstDash val="solid"/>
            <a:round/>
            <a:headEnd len="med" w="med" type="none"/>
            <a:tailEnd len="med" w="med" type="none"/>
          </a:ln>
        </p:spPr>
      </p:cxnSp>
      <p:sp>
        <p:nvSpPr>
          <p:cNvPr id="410" name="Google Shape;410;p23"/>
          <p:cNvSpPr/>
          <p:nvPr/>
        </p:nvSpPr>
        <p:spPr>
          <a:xfrm>
            <a:off x="3382379" y="990694"/>
            <a:ext cx="1254095" cy="1236787"/>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txBox="1"/>
          <p:nvPr>
            <p:ph type="ctrTitle"/>
          </p:nvPr>
        </p:nvSpPr>
        <p:spPr>
          <a:xfrm>
            <a:off x="4848950" y="763050"/>
            <a:ext cx="3492000" cy="9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12" name="Google Shape;412;p23"/>
          <p:cNvSpPr txBox="1"/>
          <p:nvPr>
            <p:ph idx="2" type="title"/>
          </p:nvPr>
        </p:nvSpPr>
        <p:spPr>
          <a:xfrm>
            <a:off x="3316276" y="1287568"/>
            <a:ext cx="138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a:t>
            </a:r>
            <a:endParaRPr/>
          </a:p>
        </p:txBody>
      </p:sp>
      <p:cxnSp>
        <p:nvCxnSpPr>
          <p:cNvPr id="413" name="Google Shape;413;p23"/>
          <p:cNvCxnSpPr>
            <a:endCxn id="409" idx="1"/>
          </p:cNvCxnSpPr>
          <p:nvPr/>
        </p:nvCxnSpPr>
        <p:spPr>
          <a:xfrm flipH="1" rot="10800000">
            <a:off x="2201300" y="3593913"/>
            <a:ext cx="4809900" cy="547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409" name="Google Shape;409;p23"/>
          <p:cNvSpPr/>
          <p:nvPr/>
        </p:nvSpPr>
        <p:spPr>
          <a:xfrm>
            <a:off x="7011200" y="3305013"/>
            <a:ext cx="577800" cy="5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3"/>
          <p:cNvGrpSpPr/>
          <p:nvPr/>
        </p:nvGrpSpPr>
        <p:grpSpPr>
          <a:xfrm>
            <a:off x="684469" y="3217003"/>
            <a:ext cx="1890783" cy="1387534"/>
            <a:chOff x="229350" y="2821025"/>
            <a:chExt cx="1202100" cy="882150"/>
          </a:xfrm>
        </p:grpSpPr>
        <p:sp>
          <p:nvSpPr>
            <p:cNvPr id="415" name="Google Shape;415;p23"/>
            <p:cNvSpPr/>
            <p:nvPr/>
          </p:nvSpPr>
          <p:spPr>
            <a:xfrm>
              <a:off x="650775" y="3239050"/>
              <a:ext cx="343150" cy="145800"/>
            </a:xfrm>
            <a:custGeom>
              <a:rect b="b" l="l" r="r" t="t"/>
              <a:pathLst>
                <a:path extrusionOk="0" h="5832" w="13726">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650775" y="3239050"/>
              <a:ext cx="343150" cy="145800"/>
            </a:xfrm>
            <a:custGeom>
              <a:rect b="b" l="l" r="r" t="t"/>
              <a:pathLst>
                <a:path extrusionOk="0" h="5832" w="13726">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665175" y="3310550"/>
              <a:ext cx="659150" cy="185725"/>
            </a:xfrm>
            <a:custGeom>
              <a:rect b="b" l="l" r="r" t="t"/>
              <a:pathLst>
                <a:path extrusionOk="0" h="7429" w="26366">
                  <a:moveTo>
                    <a:pt x="1" y="1"/>
                  </a:moveTo>
                  <a:lnTo>
                    <a:pt x="1" y="7429"/>
                  </a:lnTo>
                  <a:lnTo>
                    <a:pt x="26366" y="7429"/>
                  </a:lnTo>
                  <a:lnTo>
                    <a:pt x="26366" y="1"/>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683550" y="3334025"/>
              <a:ext cx="37050" cy="141900"/>
            </a:xfrm>
            <a:custGeom>
              <a:rect b="b" l="l" r="r" t="t"/>
              <a:pathLst>
                <a:path extrusionOk="0" h="5676" w="1482">
                  <a:moveTo>
                    <a:pt x="1" y="0"/>
                  </a:moveTo>
                  <a:lnTo>
                    <a:pt x="1" y="5676"/>
                  </a:lnTo>
                  <a:lnTo>
                    <a:pt x="1482" y="5676"/>
                  </a:lnTo>
                  <a:lnTo>
                    <a:pt x="1482"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736700" y="3352100"/>
              <a:ext cx="27425" cy="23500"/>
            </a:xfrm>
            <a:custGeom>
              <a:rect b="b" l="l" r="r" t="t"/>
              <a:pathLst>
                <a:path extrusionOk="0" h="940" w="1097">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736700" y="3402125"/>
              <a:ext cx="27425" cy="23575"/>
            </a:xfrm>
            <a:custGeom>
              <a:rect b="b" l="l" r="r" t="t"/>
              <a:pathLst>
                <a:path extrusionOk="0" h="943" w="1097">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811025"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863325" y="3352100"/>
              <a:ext cx="36200" cy="109125"/>
            </a:xfrm>
            <a:custGeom>
              <a:rect b="b" l="l" r="r" t="t"/>
              <a:pathLst>
                <a:path extrusionOk="0" h="4365" w="1448">
                  <a:moveTo>
                    <a:pt x="0" y="1"/>
                  </a:moveTo>
                  <a:lnTo>
                    <a:pt x="0" y="4365"/>
                  </a:lnTo>
                  <a:lnTo>
                    <a:pt x="1447" y="4365"/>
                  </a:lnTo>
                  <a:lnTo>
                    <a:pt x="1447"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915600"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968175"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1020475" y="3352100"/>
              <a:ext cx="36200" cy="109125"/>
            </a:xfrm>
            <a:custGeom>
              <a:rect b="b" l="l" r="r" t="t"/>
              <a:pathLst>
                <a:path extrusionOk="0" h="4365" w="1448">
                  <a:moveTo>
                    <a:pt x="0" y="1"/>
                  </a:moveTo>
                  <a:lnTo>
                    <a:pt x="0" y="4365"/>
                  </a:lnTo>
                  <a:lnTo>
                    <a:pt x="1447" y="4365"/>
                  </a:lnTo>
                  <a:lnTo>
                    <a:pt x="1447"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1072750"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125325"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177600" y="3352100"/>
              <a:ext cx="36225" cy="109125"/>
            </a:xfrm>
            <a:custGeom>
              <a:rect b="b" l="l" r="r" t="t"/>
              <a:pathLst>
                <a:path extrusionOk="0" h="4365" w="1449">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1229900"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1282200" y="3352100"/>
              <a:ext cx="36475" cy="109125"/>
            </a:xfrm>
            <a:custGeom>
              <a:rect b="b" l="l" r="r" t="t"/>
              <a:pathLst>
                <a:path extrusionOk="0" h="4365" w="1459">
                  <a:moveTo>
                    <a:pt x="0" y="1"/>
                  </a:moveTo>
                  <a:lnTo>
                    <a:pt x="0" y="4365"/>
                  </a:lnTo>
                  <a:lnTo>
                    <a:pt x="1458" y="4365"/>
                  </a:lnTo>
                  <a:lnTo>
                    <a:pt x="145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1324300" y="3310550"/>
              <a:ext cx="107150" cy="185725"/>
            </a:xfrm>
            <a:custGeom>
              <a:rect b="b" l="l" r="r" t="t"/>
              <a:pathLst>
                <a:path extrusionOk="0" h="7429" w="4286">
                  <a:moveTo>
                    <a:pt x="1" y="1"/>
                  </a:moveTo>
                  <a:lnTo>
                    <a:pt x="1" y="7429"/>
                  </a:lnTo>
                  <a:lnTo>
                    <a:pt x="4285" y="7429"/>
                  </a:lnTo>
                  <a:lnTo>
                    <a:pt x="4285"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29350" y="3173775"/>
              <a:ext cx="448850" cy="529400"/>
            </a:xfrm>
            <a:custGeom>
              <a:rect b="b" l="l" r="r" t="t"/>
              <a:pathLst>
                <a:path extrusionOk="0" h="21176" w="17954">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38125" y="3250350"/>
              <a:ext cx="440925" cy="46675"/>
            </a:xfrm>
            <a:custGeom>
              <a:rect b="b" l="l" r="r" t="t"/>
              <a:pathLst>
                <a:path extrusionOk="0" h="1867" w="17637">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91250" y="3167550"/>
              <a:ext cx="329575" cy="117325"/>
            </a:xfrm>
            <a:custGeom>
              <a:rect b="b" l="l" r="r" t="t"/>
              <a:pathLst>
                <a:path extrusionOk="0" h="4693" w="13183">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422100" y="3291350"/>
              <a:ext cx="44125" cy="404750"/>
            </a:xfrm>
            <a:custGeom>
              <a:rect b="b" l="l" r="r" t="t"/>
              <a:pathLst>
                <a:path extrusionOk="0" h="16190" w="1765">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438800" y="3589800"/>
              <a:ext cx="17525" cy="18075"/>
            </a:xfrm>
            <a:custGeom>
              <a:rect b="b" l="l" r="r" t="t"/>
              <a:pathLst>
                <a:path extrusionOk="0" h="723" w="701">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446425" y="3521950"/>
              <a:ext cx="16700" cy="15625"/>
            </a:xfrm>
            <a:custGeom>
              <a:rect b="b" l="l" r="r" t="t"/>
              <a:pathLst>
                <a:path extrusionOk="0" h="625" w="668">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429750" y="3480700"/>
              <a:ext cx="206625" cy="57250"/>
            </a:xfrm>
            <a:custGeom>
              <a:rect b="b" l="l" r="r" t="t"/>
              <a:pathLst>
                <a:path extrusionOk="0" h="2290" w="8265">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463100" y="3383775"/>
              <a:ext cx="353050" cy="130325"/>
            </a:xfrm>
            <a:custGeom>
              <a:rect b="b" l="l" r="r" t="t"/>
              <a:pathLst>
                <a:path extrusionOk="0" h="5213" w="14122">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429750" y="3480700"/>
              <a:ext cx="211725" cy="35000"/>
            </a:xfrm>
            <a:custGeom>
              <a:rect b="b" l="l" r="r" t="t"/>
              <a:pathLst>
                <a:path extrusionOk="0" h="1400" w="8469">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434275" y="3375100"/>
              <a:ext cx="265125" cy="44025"/>
            </a:xfrm>
            <a:custGeom>
              <a:rect b="b" l="l" r="r" t="t"/>
              <a:pathLst>
                <a:path extrusionOk="0" h="1761" w="10605">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48850" y="3281300"/>
              <a:ext cx="414375" cy="52175"/>
            </a:xfrm>
            <a:custGeom>
              <a:rect b="b" l="l" r="r" t="t"/>
              <a:pathLst>
                <a:path extrusionOk="0" h="2087" w="16575">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48850" y="2821025"/>
              <a:ext cx="426250" cy="426250"/>
            </a:xfrm>
            <a:custGeom>
              <a:rect b="b" l="l" r="r" t="t"/>
              <a:pathLst>
                <a:path extrusionOk="0" h="17050" w="1705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387075" y="3005600"/>
              <a:ext cx="296225" cy="114175"/>
            </a:xfrm>
            <a:custGeom>
              <a:rect b="b" l="l" r="r" t="t"/>
              <a:pathLst>
                <a:path extrusionOk="0" h="4567" w="11849">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470725" y="3053525"/>
              <a:ext cx="14075" cy="12025"/>
            </a:xfrm>
            <a:custGeom>
              <a:rect b="b" l="l" r="r" t="t"/>
              <a:pathLst>
                <a:path extrusionOk="0" h="481" w="563">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622775" y="3049175"/>
              <a:ext cx="14300" cy="12150"/>
            </a:xfrm>
            <a:custGeom>
              <a:rect b="b" l="l" r="r" t="t"/>
              <a:pathLst>
                <a:path extrusionOk="0" h="486" w="572">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525275" y="3062625"/>
              <a:ext cx="68150" cy="27000"/>
            </a:xfrm>
            <a:custGeom>
              <a:rect b="b" l="l" r="r" t="t"/>
              <a:pathLst>
                <a:path extrusionOk="0" h="1080" w="2726">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468750" y="2821300"/>
              <a:ext cx="97525" cy="195350"/>
            </a:xfrm>
            <a:custGeom>
              <a:rect b="b" l="l" r="r" t="t"/>
              <a:pathLst>
                <a:path extrusionOk="0" h="7814" w="3901">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319800" y="2844775"/>
              <a:ext cx="195900" cy="193925"/>
            </a:xfrm>
            <a:custGeom>
              <a:rect b="b" l="l" r="r" t="t"/>
              <a:pathLst>
                <a:path extrusionOk="0" h="7757" w="7836">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514525" y="2888125"/>
              <a:ext cx="13600" cy="12450"/>
            </a:xfrm>
            <a:custGeom>
              <a:rect b="b" l="l" r="r" t="t"/>
              <a:pathLst>
                <a:path extrusionOk="0" h="498" w="544">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362200" y="3035000"/>
              <a:ext cx="13875" cy="12300"/>
            </a:xfrm>
            <a:custGeom>
              <a:rect b="b" l="l" r="r" t="t"/>
              <a:pathLst>
                <a:path extrusionOk="0" h="492" w="555">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528950" y="2941150"/>
              <a:ext cx="13875" cy="12400"/>
            </a:xfrm>
            <a:custGeom>
              <a:rect b="b" l="l" r="r" t="t"/>
              <a:pathLst>
                <a:path extrusionOk="0" h="496" w="555">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65525" y="3029450"/>
              <a:ext cx="13600" cy="12450"/>
            </a:xfrm>
            <a:custGeom>
              <a:rect b="b" l="l" r="r" t="t"/>
              <a:pathLst>
                <a:path extrusionOk="0" h="498" w="544">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48850" y="3048525"/>
              <a:ext cx="140500" cy="13650"/>
            </a:xfrm>
            <a:custGeom>
              <a:rect b="b" l="l" r="r" t="t"/>
              <a:pathLst>
                <a:path extrusionOk="0" h="546" w="562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301150" y="3034975"/>
              <a:ext cx="43550" cy="37225"/>
            </a:xfrm>
            <a:custGeom>
              <a:rect b="b" l="l" r="r" t="t"/>
              <a:pathLst>
                <a:path extrusionOk="0" h="1489" w="1742">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265800" y="2829675"/>
              <a:ext cx="176675" cy="347650"/>
            </a:xfrm>
            <a:custGeom>
              <a:rect b="b" l="l" r="r" t="t"/>
              <a:pathLst>
                <a:path extrusionOk="0" h="13906" w="7067">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1"/>
          <p:cNvSpPr txBox="1"/>
          <p:nvPr>
            <p:ph idx="1" type="subTitle"/>
          </p:nvPr>
        </p:nvSpPr>
        <p:spPr>
          <a:xfrm>
            <a:off x="865200" y="2928925"/>
            <a:ext cx="1818000" cy="14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we train the model frequently but still have it output predictions each minute? </a:t>
            </a:r>
            <a:endParaRPr/>
          </a:p>
        </p:txBody>
      </p:sp>
      <p:sp>
        <p:nvSpPr>
          <p:cNvPr id="800" name="Google Shape;800;p41"/>
          <p:cNvSpPr txBox="1"/>
          <p:nvPr>
            <p:ph idx="2" type="subTitle"/>
          </p:nvPr>
        </p:nvSpPr>
        <p:spPr>
          <a:xfrm>
            <a:off x="3560725" y="2928925"/>
            <a:ext cx="2022600" cy="14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need to compute a lot of things in under a minute. How can we make sure that no time is wasted doing repeated work?</a:t>
            </a:r>
            <a:endParaRPr/>
          </a:p>
        </p:txBody>
      </p:sp>
      <p:sp>
        <p:nvSpPr>
          <p:cNvPr id="801" name="Google Shape;801;p41"/>
          <p:cNvSpPr txBox="1"/>
          <p:nvPr>
            <p:ph type="ctrTitle"/>
          </p:nvPr>
        </p:nvSpPr>
        <p:spPr>
          <a:xfrm>
            <a:off x="1044600" y="2299650"/>
            <a:ext cx="14592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Multithreaded</a:t>
            </a:r>
            <a:endParaRPr sz="2000"/>
          </a:p>
          <a:p>
            <a:pPr indent="0" lvl="0" marL="0" rtl="0" algn="ctr">
              <a:spcBef>
                <a:spcPts val="0"/>
              </a:spcBef>
              <a:spcAft>
                <a:spcPts val="0"/>
              </a:spcAft>
              <a:buNone/>
            </a:pPr>
            <a:r>
              <a:rPr lang="en" sz="2000"/>
              <a:t>Model Training</a:t>
            </a:r>
            <a:endParaRPr sz="2000"/>
          </a:p>
        </p:txBody>
      </p:sp>
      <p:sp>
        <p:nvSpPr>
          <p:cNvPr id="802" name="Google Shape;802;p41"/>
          <p:cNvSpPr txBox="1"/>
          <p:nvPr>
            <p:ph idx="3" type="ctrTitle"/>
          </p:nvPr>
        </p:nvSpPr>
        <p:spPr>
          <a:xfrm>
            <a:off x="3824125" y="2299650"/>
            <a:ext cx="14958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Caching</a:t>
            </a:r>
            <a:endParaRPr/>
          </a:p>
        </p:txBody>
      </p:sp>
      <p:sp>
        <p:nvSpPr>
          <p:cNvPr id="803" name="Google Shape;803;p41"/>
          <p:cNvSpPr txBox="1"/>
          <p:nvPr>
            <p:ph idx="4" type="subTitle"/>
          </p:nvPr>
        </p:nvSpPr>
        <p:spPr>
          <a:xfrm>
            <a:off x="6460800" y="2928925"/>
            <a:ext cx="1818000" cy="14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we want to use the predictor for a very long time, how can we make sure it’s not eating up all our memory?</a:t>
            </a:r>
            <a:endParaRPr/>
          </a:p>
        </p:txBody>
      </p:sp>
      <p:sp>
        <p:nvSpPr>
          <p:cNvPr id="804" name="Google Shape;804;p41"/>
          <p:cNvSpPr txBox="1"/>
          <p:nvPr>
            <p:ph idx="5" type="ctrTitle"/>
          </p:nvPr>
        </p:nvSpPr>
        <p:spPr>
          <a:xfrm>
            <a:off x="6460800" y="2372550"/>
            <a:ext cx="181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Trimming </a:t>
            </a:r>
            <a:endParaRPr/>
          </a:p>
        </p:txBody>
      </p:sp>
      <p:sp>
        <p:nvSpPr>
          <p:cNvPr id="805" name="Google Shape;805;p41"/>
          <p:cNvSpPr txBox="1"/>
          <p:nvPr>
            <p:ph idx="6"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Questions that Motivated our Design Choices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2"/>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System Architecture</a:t>
            </a:r>
            <a:endParaRPr/>
          </a:p>
        </p:txBody>
      </p:sp>
      <p:sp>
        <p:nvSpPr>
          <p:cNvPr id="811" name="Google Shape;811;p42"/>
          <p:cNvSpPr/>
          <p:nvPr/>
        </p:nvSpPr>
        <p:spPr>
          <a:xfrm>
            <a:off x="202938" y="1238762"/>
            <a:ext cx="2408564" cy="1417377"/>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txBox="1"/>
          <p:nvPr/>
        </p:nvSpPr>
        <p:spPr>
          <a:xfrm>
            <a:off x="431552" y="779000"/>
            <a:ext cx="17229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Viga"/>
                <a:ea typeface="Viga"/>
                <a:cs typeface="Viga"/>
                <a:sym typeface="Viga"/>
              </a:rPr>
              <a:t>Data Sources</a:t>
            </a:r>
            <a:endParaRPr sz="1800">
              <a:solidFill>
                <a:srgbClr val="FFFFFF"/>
              </a:solidFill>
              <a:latin typeface="Viga"/>
              <a:ea typeface="Viga"/>
              <a:cs typeface="Viga"/>
              <a:sym typeface="Viga"/>
            </a:endParaRPr>
          </a:p>
        </p:txBody>
      </p:sp>
      <p:sp>
        <p:nvSpPr>
          <p:cNvPr id="813" name="Google Shape;813;p42"/>
          <p:cNvSpPr/>
          <p:nvPr/>
        </p:nvSpPr>
        <p:spPr>
          <a:xfrm>
            <a:off x="2873325" y="1030275"/>
            <a:ext cx="1028100" cy="396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nvSpPr>
        <p:spPr>
          <a:xfrm>
            <a:off x="7073924" y="3438850"/>
            <a:ext cx="15249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Viga"/>
                <a:ea typeface="Viga"/>
                <a:cs typeface="Viga"/>
                <a:sym typeface="Viga"/>
              </a:rPr>
              <a:t>Dashboard</a:t>
            </a:r>
            <a:endParaRPr sz="1800">
              <a:solidFill>
                <a:srgbClr val="FFFFFF"/>
              </a:solidFill>
              <a:latin typeface="Viga"/>
              <a:ea typeface="Viga"/>
              <a:cs typeface="Viga"/>
              <a:sym typeface="Viga"/>
            </a:endParaRPr>
          </a:p>
        </p:txBody>
      </p:sp>
      <p:pic>
        <p:nvPicPr>
          <p:cNvPr id="815" name="Google Shape;815;p42"/>
          <p:cNvPicPr preferRelativeResize="0"/>
          <p:nvPr/>
        </p:nvPicPr>
        <p:blipFill>
          <a:blip r:embed="rId3">
            <a:alphaModFix/>
          </a:blip>
          <a:stretch>
            <a:fillRect/>
          </a:stretch>
        </p:blipFill>
        <p:spPr>
          <a:xfrm>
            <a:off x="722028" y="1417115"/>
            <a:ext cx="746400" cy="746400"/>
          </a:xfrm>
          <a:prstGeom prst="rect">
            <a:avLst/>
          </a:prstGeom>
          <a:noFill/>
          <a:ln>
            <a:noFill/>
          </a:ln>
        </p:spPr>
      </p:pic>
      <p:sp>
        <p:nvSpPr>
          <p:cNvPr id="816" name="Google Shape;816;p42"/>
          <p:cNvSpPr txBox="1"/>
          <p:nvPr/>
        </p:nvSpPr>
        <p:spPr>
          <a:xfrm>
            <a:off x="2873313" y="1080413"/>
            <a:ext cx="1028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Datastore</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pic>
        <p:nvPicPr>
          <p:cNvPr id="817" name="Google Shape;817;p42"/>
          <p:cNvPicPr preferRelativeResize="0"/>
          <p:nvPr/>
        </p:nvPicPr>
        <p:blipFill>
          <a:blip r:embed="rId4">
            <a:alphaModFix/>
          </a:blip>
          <a:stretch>
            <a:fillRect/>
          </a:stretch>
        </p:blipFill>
        <p:spPr>
          <a:xfrm>
            <a:off x="390151" y="2021587"/>
            <a:ext cx="569100" cy="569100"/>
          </a:xfrm>
          <a:prstGeom prst="rect">
            <a:avLst/>
          </a:prstGeom>
          <a:noFill/>
          <a:ln>
            <a:noFill/>
          </a:ln>
        </p:spPr>
      </p:pic>
      <p:cxnSp>
        <p:nvCxnSpPr>
          <p:cNvPr id="818" name="Google Shape;818;p42"/>
          <p:cNvCxnSpPr/>
          <p:nvPr/>
        </p:nvCxnSpPr>
        <p:spPr>
          <a:xfrm>
            <a:off x="2535300" y="4361288"/>
            <a:ext cx="338400" cy="0"/>
          </a:xfrm>
          <a:prstGeom prst="straightConnector1">
            <a:avLst/>
          </a:prstGeom>
          <a:noFill/>
          <a:ln cap="flat" cmpd="sng" w="9525">
            <a:solidFill>
              <a:srgbClr val="FFFFFF"/>
            </a:solidFill>
            <a:prstDash val="solid"/>
            <a:round/>
            <a:headEnd len="med" w="med" type="none"/>
            <a:tailEnd len="med" w="med" type="triangle"/>
          </a:ln>
        </p:spPr>
      </p:cxnSp>
      <p:sp>
        <p:nvSpPr>
          <p:cNvPr id="819" name="Google Shape;819;p42"/>
          <p:cNvSpPr/>
          <p:nvPr/>
        </p:nvSpPr>
        <p:spPr>
          <a:xfrm>
            <a:off x="2945074" y="169632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Tweet</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820" name="Google Shape;820;p42"/>
          <p:cNvSpPr/>
          <p:nvPr/>
        </p:nvSpPr>
        <p:spPr>
          <a:xfrm>
            <a:off x="2943012" y="278265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Market</a:t>
            </a:r>
            <a:endParaRPr sz="1150">
              <a:solidFill>
                <a:srgbClr val="1F1C51"/>
              </a:solidFill>
              <a:latin typeface="Viga"/>
              <a:ea typeface="Viga"/>
              <a:cs typeface="Viga"/>
              <a:sym typeface="Viga"/>
            </a:endParaRPr>
          </a:p>
          <a:p>
            <a:pPr indent="0" lvl="0" marL="0" rtl="0" algn="ctr">
              <a:spcBef>
                <a:spcPts val="0"/>
              </a:spcBef>
              <a:spcAft>
                <a:spcPts val="0"/>
              </a:spcAft>
              <a:buNone/>
            </a:pPr>
            <a:r>
              <a:rPr lang="en" sz="1150">
                <a:solidFill>
                  <a:srgbClr val="1F1C51"/>
                </a:solidFill>
                <a:latin typeface="Viga"/>
                <a:ea typeface="Viga"/>
                <a:cs typeface="Viga"/>
                <a:sym typeface="Viga"/>
              </a:rPr>
              <a:t>Data</a:t>
            </a:r>
            <a:endParaRPr sz="1150">
              <a:solidFill>
                <a:srgbClr val="1F1C51"/>
              </a:solidFill>
              <a:latin typeface="Viga"/>
              <a:ea typeface="Viga"/>
              <a:cs typeface="Viga"/>
              <a:sym typeface="Viga"/>
            </a:endParaRPr>
          </a:p>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Module</a:t>
            </a:r>
            <a:endParaRPr sz="1150">
              <a:solidFill>
                <a:srgbClr val="1F1C51"/>
              </a:solidFill>
              <a:latin typeface="Viga"/>
              <a:ea typeface="Viga"/>
              <a:cs typeface="Viga"/>
              <a:sym typeface="Viga"/>
            </a:endParaRPr>
          </a:p>
        </p:txBody>
      </p:sp>
      <p:sp>
        <p:nvSpPr>
          <p:cNvPr id="821" name="Google Shape;821;p42"/>
          <p:cNvSpPr/>
          <p:nvPr/>
        </p:nvSpPr>
        <p:spPr>
          <a:xfrm>
            <a:off x="2950024" y="386900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DB</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822" name="Google Shape;822;p42"/>
          <p:cNvSpPr/>
          <p:nvPr/>
        </p:nvSpPr>
        <p:spPr>
          <a:xfrm>
            <a:off x="4402005" y="3090838"/>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4403055" y="1008450"/>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nvSpPr>
        <p:spPr>
          <a:xfrm>
            <a:off x="4509713" y="3068275"/>
            <a:ext cx="16152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Predictor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
        <p:nvSpPr>
          <p:cNvPr id="825" name="Google Shape;825;p42"/>
          <p:cNvSpPr txBox="1"/>
          <p:nvPr/>
        </p:nvSpPr>
        <p:spPr>
          <a:xfrm>
            <a:off x="4423925" y="959225"/>
            <a:ext cx="17616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Trading Signal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cxnSp>
        <p:nvCxnSpPr>
          <p:cNvPr id="826" name="Google Shape;826;p42"/>
          <p:cNvCxnSpPr>
            <a:endCxn id="822" idx="1"/>
          </p:cNvCxnSpPr>
          <p:nvPr/>
        </p:nvCxnSpPr>
        <p:spPr>
          <a:xfrm flipH="1" rot="10800000">
            <a:off x="3899805" y="4029838"/>
            <a:ext cx="502200" cy="2700"/>
          </a:xfrm>
          <a:prstGeom prst="straightConnector1">
            <a:avLst/>
          </a:prstGeom>
          <a:noFill/>
          <a:ln cap="flat" cmpd="sng" w="9525">
            <a:solidFill>
              <a:srgbClr val="FFFFFF"/>
            </a:solidFill>
            <a:prstDash val="solid"/>
            <a:round/>
            <a:headEnd len="med" w="med" type="none"/>
            <a:tailEnd len="med" w="med" type="triangle"/>
          </a:ln>
        </p:spPr>
      </p:cxnSp>
      <p:cxnSp>
        <p:nvCxnSpPr>
          <p:cNvPr id="827" name="Google Shape;827;p42"/>
          <p:cNvCxnSpPr>
            <a:endCxn id="823" idx="1"/>
          </p:cNvCxnSpPr>
          <p:nvPr/>
        </p:nvCxnSpPr>
        <p:spPr>
          <a:xfrm>
            <a:off x="3899655" y="1943850"/>
            <a:ext cx="503400" cy="3600"/>
          </a:xfrm>
          <a:prstGeom prst="straightConnector1">
            <a:avLst/>
          </a:prstGeom>
          <a:noFill/>
          <a:ln cap="flat" cmpd="sng" w="9525">
            <a:solidFill>
              <a:srgbClr val="FFFFFF"/>
            </a:solidFill>
            <a:prstDash val="solid"/>
            <a:round/>
            <a:headEnd len="med" w="med" type="none"/>
            <a:tailEnd len="med" w="med" type="triangle"/>
          </a:ln>
        </p:spPr>
      </p:cxnSp>
      <p:sp>
        <p:nvSpPr>
          <p:cNvPr id="828" name="Google Shape;828;p42"/>
          <p:cNvSpPr/>
          <p:nvPr/>
        </p:nvSpPr>
        <p:spPr>
          <a:xfrm>
            <a:off x="4546675" y="16907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Technical</a:t>
            </a:r>
            <a:endParaRPr b="1" sz="1200"/>
          </a:p>
          <a:p>
            <a:pPr indent="0" lvl="0" marL="0" rtl="0" algn="ctr">
              <a:spcBef>
                <a:spcPts val="0"/>
              </a:spcBef>
              <a:spcAft>
                <a:spcPts val="0"/>
              </a:spcAft>
              <a:buNone/>
            </a:pPr>
            <a:r>
              <a:rPr b="1" lang="en" sz="1200"/>
              <a:t>Indicator</a:t>
            </a:r>
            <a:endParaRPr b="1" sz="1200"/>
          </a:p>
          <a:p>
            <a:pPr indent="0" lvl="0" marL="0" rtl="0" algn="ctr">
              <a:spcBef>
                <a:spcPts val="0"/>
              </a:spcBef>
              <a:spcAft>
                <a:spcPts val="0"/>
              </a:spcAft>
              <a:buNone/>
            </a:pPr>
            <a:r>
              <a:rPr b="1" lang="en" sz="1200"/>
              <a:t>Analyzer</a:t>
            </a:r>
            <a:endParaRPr b="1" sz="1200"/>
          </a:p>
        </p:txBody>
      </p:sp>
      <p:cxnSp>
        <p:nvCxnSpPr>
          <p:cNvPr id="829" name="Google Shape;829;p42"/>
          <p:cNvCxnSpPr>
            <a:stCxn id="823" idx="3"/>
            <a:endCxn id="830" idx="1"/>
          </p:cNvCxnSpPr>
          <p:nvPr/>
        </p:nvCxnSpPr>
        <p:spPr>
          <a:xfrm>
            <a:off x="6233655" y="1947450"/>
            <a:ext cx="569100" cy="1067400"/>
          </a:xfrm>
          <a:prstGeom prst="straightConnector1">
            <a:avLst/>
          </a:prstGeom>
          <a:noFill/>
          <a:ln cap="flat" cmpd="sng" w="9525">
            <a:solidFill>
              <a:srgbClr val="FFFFFF"/>
            </a:solidFill>
            <a:prstDash val="solid"/>
            <a:round/>
            <a:headEnd len="med" w="med" type="none"/>
            <a:tailEnd len="med" w="med" type="triangle"/>
          </a:ln>
        </p:spPr>
      </p:cxnSp>
      <p:cxnSp>
        <p:nvCxnSpPr>
          <p:cNvPr id="831" name="Google Shape;831;p42"/>
          <p:cNvCxnSpPr>
            <a:stCxn id="822" idx="3"/>
            <a:endCxn id="830" idx="1"/>
          </p:cNvCxnSpPr>
          <p:nvPr/>
        </p:nvCxnSpPr>
        <p:spPr>
          <a:xfrm flipH="1" rot="10800000">
            <a:off x="6232605" y="3014938"/>
            <a:ext cx="570000" cy="1014900"/>
          </a:xfrm>
          <a:prstGeom prst="straightConnector1">
            <a:avLst/>
          </a:prstGeom>
          <a:noFill/>
          <a:ln cap="flat" cmpd="sng" w="9525">
            <a:solidFill>
              <a:srgbClr val="FFFFFF"/>
            </a:solidFill>
            <a:prstDash val="solid"/>
            <a:round/>
            <a:headEnd len="med" w="med" type="none"/>
            <a:tailEnd len="med" w="med" type="triangle"/>
          </a:ln>
        </p:spPr>
      </p:cxnSp>
      <p:pic>
        <p:nvPicPr>
          <p:cNvPr id="830" name="Google Shape;830;p42"/>
          <p:cNvPicPr preferRelativeResize="0"/>
          <p:nvPr/>
        </p:nvPicPr>
        <p:blipFill rotWithShape="1">
          <a:blip r:embed="rId5">
            <a:alphaModFix/>
          </a:blip>
          <a:srcRect b="0" l="4354" r="4345" t="0"/>
          <a:stretch/>
        </p:blipFill>
        <p:spPr>
          <a:xfrm>
            <a:off x="6802729" y="2501925"/>
            <a:ext cx="2219398" cy="1026000"/>
          </a:xfrm>
          <a:prstGeom prst="rect">
            <a:avLst/>
          </a:prstGeom>
          <a:noFill/>
          <a:ln>
            <a:noFill/>
          </a:ln>
        </p:spPr>
      </p:pic>
      <p:sp>
        <p:nvSpPr>
          <p:cNvPr id="832" name="Google Shape;832;p42"/>
          <p:cNvSpPr/>
          <p:nvPr/>
        </p:nvSpPr>
        <p:spPr>
          <a:xfrm>
            <a:off x="293538"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24/7 Data</a:t>
            </a:r>
            <a:endParaRPr b="1" sz="1300"/>
          </a:p>
          <a:p>
            <a:pPr indent="0" lvl="0" marL="0" rtl="0" algn="ctr">
              <a:spcBef>
                <a:spcPts val="0"/>
              </a:spcBef>
              <a:spcAft>
                <a:spcPts val="0"/>
              </a:spcAft>
              <a:buNone/>
            </a:pPr>
            <a:r>
              <a:rPr b="1" lang="en" sz="1300"/>
              <a:t>Collector</a:t>
            </a:r>
            <a:endParaRPr b="1" sz="13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833" name="Google Shape;833;p42"/>
          <p:cNvPicPr preferRelativeResize="0"/>
          <p:nvPr/>
        </p:nvPicPr>
        <p:blipFill rotWithShape="1">
          <a:blip r:embed="rId6">
            <a:alphaModFix/>
          </a:blip>
          <a:srcRect b="0" l="0" r="18173" t="0"/>
          <a:stretch/>
        </p:blipFill>
        <p:spPr>
          <a:xfrm>
            <a:off x="2" y="4197325"/>
            <a:ext cx="1321650" cy="847975"/>
          </a:xfrm>
          <a:prstGeom prst="rect">
            <a:avLst/>
          </a:prstGeom>
          <a:noFill/>
          <a:ln>
            <a:noFill/>
          </a:ln>
        </p:spPr>
      </p:pic>
      <p:pic>
        <p:nvPicPr>
          <p:cNvPr id="834" name="Google Shape;834;p42"/>
          <p:cNvPicPr preferRelativeResize="0"/>
          <p:nvPr/>
        </p:nvPicPr>
        <p:blipFill>
          <a:blip r:embed="rId7">
            <a:alphaModFix/>
          </a:blip>
          <a:stretch>
            <a:fillRect/>
          </a:stretch>
        </p:blipFill>
        <p:spPr>
          <a:xfrm>
            <a:off x="1408048" y="1871113"/>
            <a:ext cx="746400" cy="607086"/>
          </a:xfrm>
          <a:prstGeom prst="rect">
            <a:avLst/>
          </a:prstGeom>
          <a:noFill/>
          <a:ln>
            <a:noFill/>
          </a:ln>
        </p:spPr>
      </p:pic>
      <p:sp>
        <p:nvSpPr>
          <p:cNvPr id="835" name="Google Shape;835;p42"/>
          <p:cNvSpPr/>
          <p:nvPr/>
        </p:nvSpPr>
        <p:spPr>
          <a:xfrm>
            <a:off x="1583400"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DB</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836" name="Google Shape;836;p42"/>
          <p:cNvPicPr preferRelativeResize="0"/>
          <p:nvPr/>
        </p:nvPicPr>
        <p:blipFill>
          <a:blip r:embed="rId8">
            <a:alphaModFix/>
          </a:blip>
          <a:stretch>
            <a:fillRect/>
          </a:stretch>
        </p:blipFill>
        <p:spPr>
          <a:xfrm>
            <a:off x="1740150" y="4197325"/>
            <a:ext cx="746400" cy="770200"/>
          </a:xfrm>
          <a:prstGeom prst="rect">
            <a:avLst/>
          </a:prstGeom>
          <a:noFill/>
          <a:ln>
            <a:noFill/>
          </a:ln>
        </p:spPr>
      </p:pic>
      <p:cxnSp>
        <p:nvCxnSpPr>
          <p:cNvPr id="837" name="Google Shape;837;p42"/>
          <p:cNvCxnSpPr>
            <a:stCxn id="832" idx="3"/>
            <a:endCxn id="835" idx="1"/>
          </p:cNvCxnSpPr>
          <p:nvPr/>
        </p:nvCxnSpPr>
        <p:spPr>
          <a:xfrm>
            <a:off x="1321638" y="4361288"/>
            <a:ext cx="261900" cy="0"/>
          </a:xfrm>
          <a:prstGeom prst="straightConnector1">
            <a:avLst/>
          </a:prstGeom>
          <a:noFill/>
          <a:ln cap="flat" cmpd="sng" w="9525">
            <a:solidFill>
              <a:srgbClr val="FFFFFF"/>
            </a:solidFill>
            <a:prstDash val="solid"/>
            <a:round/>
            <a:headEnd len="med" w="med" type="none"/>
            <a:tailEnd len="med" w="med" type="triangle"/>
          </a:ln>
        </p:spPr>
      </p:cxnSp>
      <p:cxnSp>
        <p:nvCxnSpPr>
          <p:cNvPr id="838" name="Google Shape;838;p42"/>
          <p:cNvCxnSpPr>
            <a:stCxn id="817" idx="2"/>
          </p:cNvCxnSpPr>
          <p:nvPr/>
        </p:nvCxnSpPr>
        <p:spPr>
          <a:xfrm flipH="1">
            <a:off x="669301" y="2590687"/>
            <a:ext cx="5400" cy="1049100"/>
          </a:xfrm>
          <a:prstGeom prst="straightConnector1">
            <a:avLst/>
          </a:prstGeom>
          <a:noFill/>
          <a:ln cap="flat" cmpd="sng" w="9525">
            <a:solidFill>
              <a:srgbClr val="FFFFFF"/>
            </a:solidFill>
            <a:prstDash val="solid"/>
            <a:round/>
            <a:headEnd len="med" w="med" type="none"/>
            <a:tailEnd len="med" w="med" type="triangle"/>
          </a:ln>
        </p:spPr>
      </p:cxnSp>
      <p:cxnSp>
        <p:nvCxnSpPr>
          <p:cNvPr id="839" name="Google Shape;839;p42"/>
          <p:cNvCxnSpPr/>
          <p:nvPr/>
        </p:nvCxnSpPr>
        <p:spPr>
          <a:xfrm flipH="1" rot="10800000">
            <a:off x="1103700" y="3274775"/>
            <a:ext cx="1763100" cy="4200"/>
          </a:xfrm>
          <a:prstGeom prst="straightConnector1">
            <a:avLst/>
          </a:prstGeom>
          <a:noFill/>
          <a:ln cap="flat" cmpd="sng" w="9525">
            <a:solidFill>
              <a:srgbClr val="FFFFFF"/>
            </a:solidFill>
            <a:prstDash val="solid"/>
            <a:round/>
            <a:headEnd len="med" w="med" type="none"/>
            <a:tailEnd len="med" w="med" type="triangle"/>
          </a:ln>
        </p:spPr>
      </p:cxnSp>
      <p:cxnSp>
        <p:nvCxnSpPr>
          <p:cNvPr id="840" name="Google Shape;840;p42"/>
          <p:cNvCxnSpPr/>
          <p:nvPr/>
        </p:nvCxnSpPr>
        <p:spPr>
          <a:xfrm>
            <a:off x="2078248" y="2174656"/>
            <a:ext cx="790500" cy="14100"/>
          </a:xfrm>
          <a:prstGeom prst="straightConnector1">
            <a:avLst/>
          </a:prstGeom>
          <a:noFill/>
          <a:ln cap="flat" cmpd="sng" w="9525">
            <a:solidFill>
              <a:srgbClr val="FFFFFF"/>
            </a:solidFill>
            <a:prstDash val="solid"/>
            <a:round/>
            <a:headEnd len="med" w="med" type="none"/>
            <a:tailEnd len="med" w="med" type="triangle"/>
          </a:ln>
        </p:spPr>
      </p:cxnSp>
      <p:cxnSp>
        <p:nvCxnSpPr>
          <p:cNvPr id="841" name="Google Shape;841;p42"/>
          <p:cNvCxnSpPr/>
          <p:nvPr/>
        </p:nvCxnSpPr>
        <p:spPr>
          <a:xfrm>
            <a:off x="1095228" y="2163515"/>
            <a:ext cx="3600" cy="1494900"/>
          </a:xfrm>
          <a:prstGeom prst="straightConnector1">
            <a:avLst/>
          </a:prstGeom>
          <a:noFill/>
          <a:ln cap="flat" cmpd="sng" w="9525">
            <a:solidFill>
              <a:srgbClr val="FFFFFF"/>
            </a:solidFill>
            <a:prstDash val="solid"/>
            <a:round/>
            <a:headEnd len="med" w="med" type="none"/>
            <a:tailEnd len="med" w="med" type="triangle"/>
          </a:ln>
        </p:spPr>
      </p:cxnSp>
      <p:sp>
        <p:nvSpPr>
          <p:cNvPr id="842" name="Google Shape;842;p42"/>
          <p:cNvSpPr/>
          <p:nvPr/>
        </p:nvSpPr>
        <p:spPr>
          <a:xfrm>
            <a:off x="4539850" y="37481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LSTM</a:t>
            </a:r>
            <a:endParaRPr b="1" sz="1200"/>
          </a:p>
          <a:p>
            <a:pPr indent="0" lvl="0" marL="0" rtl="0" algn="ctr">
              <a:spcBef>
                <a:spcPts val="0"/>
              </a:spcBef>
              <a:spcAft>
                <a:spcPts val="0"/>
              </a:spcAft>
              <a:buNone/>
            </a:pPr>
            <a:r>
              <a:rPr b="1" lang="en" sz="1200"/>
              <a:t>Model</a:t>
            </a:r>
            <a:endParaRPr b="1" sz="1200"/>
          </a:p>
        </p:txBody>
      </p:sp>
      <p:grpSp>
        <p:nvGrpSpPr>
          <p:cNvPr id="843" name="Google Shape;843;p42"/>
          <p:cNvGrpSpPr/>
          <p:nvPr/>
        </p:nvGrpSpPr>
        <p:grpSpPr>
          <a:xfrm>
            <a:off x="1992781" y="1217459"/>
            <a:ext cx="356196" cy="265631"/>
            <a:chOff x="5216456" y="3725484"/>
            <a:chExt cx="356196" cy="265631"/>
          </a:xfrm>
        </p:grpSpPr>
        <p:sp>
          <p:nvSpPr>
            <p:cNvPr id="844" name="Google Shape;844;p4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42"/>
          <p:cNvGrpSpPr/>
          <p:nvPr/>
        </p:nvGrpSpPr>
        <p:grpSpPr>
          <a:xfrm>
            <a:off x="1229131" y="3375909"/>
            <a:ext cx="356196" cy="265631"/>
            <a:chOff x="5216456" y="3725484"/>
            <a:chExt cx="356196" cy="265631"/>
          </a:xfrm>
        </p:grpSpPr>
        <p:sp>
          <p:nvSpPr>
            <p:cNvPr id="847" name="Google Shape;847;p4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2"/>
          <p:cNvGrpSpPr/>
          <p:nvPr/>
        </p:nvGrpSpPr>
        <p:grpSpPr>
          <a:xfrm>
            <a:off x="2295406" y="3332947"/>
            <a:ext cx="356196" cy="265631"/>
            <a:chOff x="5216456" y="3725484"/>
            <a:chExt cx="356196" cy="265631"/>
          </a:xfrm>
        </p:grpSpPr>
        <p:sp>
          <p:nvSpPr>
            <p:cNvPr id="850" name="Google Shape;850;p4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2"/>
          <p:cNvGrpSpPr/>
          <p:nvPr/>
        </p:nvGrpSpPr>
        <p:grpSpPr>
          <a:xfrm>
            <a:off x="3598006" y="679459"/>
            <a:ext cx="356196" cy="265631"/>
            <a:chOff x="5216456" y="3725484"/>
            <a:chExt cx="356196" cy="265631"/>
          </a:xfrm>
        </p:grpSpPr>
        <p:sp>
          <p:nvSpPr>
            <p:cNvPr id="853" name="Google Shape;853;p4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42"/>
          <p:cNvGrpSpPr/>
          <p:nvPr/>
        </p:nvGrpSpPr>
        <p:grpSpPr>
          <a:xfrm>
            <a:off x="6185531" y="2949809"/>
            <a:ext cx="356196" cy="265631"/>
            <a:chOff x="5216456" y="3725484"/>
            <a:chExt cx="356196" cy="265631"/>
          </a:xfrm>
        </p:grpSpPr>
        <p:sp>
          <p:nvSpPr>
            <p:cNvPr id="856" name="Google Shape;856;p4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cxnSp>
        <p:nvCxnSpPr>
          <p:cNvPr id="862" name="Google Shape;862;p43"/>
          <p:cNvCxnSpPr>
            <a:stCxn id="863" idx="1"/>
          </p:cNvCxnSpPr>
          <p:nvPr/>
        </p:nvCxnSpPr>
        <p:spPr>
          <a:xfrm flipH="1" rot="10800000">
            <a:off x="7011200" y="2645913"/>
            <a:ext cx="467700" cy="948000"/>
          </a:xfrm>
          <a:prstGeom prst="bentConnector4">
            <a:avLst>
              <a:gd fmla="val -1074" name="adj1"/>
              <a:gd fmla="val 65237" name="adj2"/>
            </a:avLst>
          </a:prstGeom>
          <a:noFill/>
          <a:ln cap="flat" cmpd="sng" w="9525">
            <a:solidFill>
              <a:schemeClr val="dk1"/>
            </a:solidFill>
            <a:prstDash val="solid"/>
            <a:round/>
            <a:headEnd len="med" w="med" type="none"/>
            <a:tailEnd len="med" w="med" type="none"/>
          </a:ln>
        </p:spPr>
      </p:cxnSp>
      <p:sp>
        <p:nvSpPr>
          <p:cNvPr id="864" name="Google Shape;864;p43"/>
          <p:cNvSpPr/>
          <p:nvPr/>
        </p:nvSpPr>
        <p:spPr>
          <a:xfrm>
            <a:off x="3382379" y="990694"/>
            <a:ext cx="1254095" cy="1236787"/>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txBox="1"/>
          <p:nvPr>
            <p:ph type="ctrTitle"/>
          </p:nvPr>
        </p:nvSpPr>
        <p:spPr>
          <a:xfrm>
            <a:off x="4848950" y="791300"/>
            <a:ext cx="3492000" cy="14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66" name="Google Shape;866;p43"/>
          <p:cNvSpPr txBox="1"/>
          <p:nvPr>
            <p:ph idx="2" type="title"/>
          </p:nvPr>
        </p:nvSpPr>
        <p:spPr>
          <a:xfrm>
            <a:off x="3316276" y="1287568"/>
            <a:ext cx="138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867" name="Google Shape;867;p43"/>
          <p:cNvCxnSpPr>
            <a:endCxn id="863" idx="1"/>
          </p:cNvCxnSpPr>
          <p:nvPr/>
        </p:nvCxnSpPr>
        <p:spPr>
          <a:xfrm flipH="1" rot="10800000">
            <a:off x="2201300" y="3593913"/>
            <a:ext cx="4809900" cy="547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863" name="Google Shape;863;p43"/>
          <p:cNvSpPr/>
          <p:nvPr/>
        </p:nvSpPr>
        <p:spPr>
          <a:xfrm>
            <a:off x="7011200" y="3305013"/>
            <a:ext cx="577800" cy="5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43"/>
          <p:cNvGrpSpPr/>
          <p:nvPr/>
        </p:nvGrpSpPr>
        <p:grpSpPr>
          <a:xfrm>
            <a:off x="684469" y="3217003"/>
            <a:ext cx="1890783" cy="1387534"/>
            <a:chOff x="229350" y="2821025"/>
            <a:chExt cx="1202100" cy="882150"/>
          </a:xfrm>
        </p:grpSpPr>
        <p:sp>
          <p:nvSpPr>
            <p:cNvPr id="869" name="Google Shape;869;p43"/>
            <p:cNvSpPr/>
            <p:nvPr/>
          </p:nvSpPr>
          <p:spPr>
            <a:xfrm>
              <a:off x="650775" y="3239050"/>
              <a:ext cx="343150" cy="145800"/>
            </a:xfrm>
            <a:custGeom>
              <a:rect b="b" l="l" r="r" t="t"/>
              <a:pathLst>
                <a:path extrusionOk="0" h="5832" w="13726">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650775" y="3239050"/>
              <a:ext cx="343150" cy="145800"/>
            </a:xfrm>
            <a:custGeom>
              <a:rect b="b" l="l" r="r" t="t"/>
              <a:pathLst>
                <a:path extrusionOk="0" h="5832" w="13726">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665175" y="3310550"/>
              <a:ext cx="659150" cy="185725"/>
            </a:xfrm>
            <a:custGeom>
              <a:rect b="b" l="l" r="r" t="t"/>
              <a:pathLst>
                <a:path extrusionOk="0" h="7429" w="26366">
                  <a:moveTo>
                    <a:pt x="1" y="1"/>
                  </a:moveTo>
                  <a:lnTo>
                    <a:pt x="1" y="7429"/>
                  </a:lnTo>
                  <a:lnTo>
                    <a:pt x="26366" y="7429"/>
                  </a:lnTo>
                  <a:lnTo>
                    <a:pt x="26366" y="1"/>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683550" y="3334025"/>
              <a:ext cx="37050" cy="141900"/>
            </a:xfrm>
            <a:custGeom>
              <a:rect b="b" l="l" r="r" t="t"/>
              <a:pathLst>
                <a:path extrusionOk="0" h="5676" w="1482">
                  <a:moveTo>
                    <a:pt x="1" y="0"/>
                  </a:moveTo>
                  <a:lnTo>
                    <a:pt x="1" y="5676"/>
                  </a:lnTo>
                  <a:lnTo>
                    <a:pt x="1482" y="5676"/>
                  </a:lnTo>
                  <a:lnTo>
                    <a:pt x="1482"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736700" y="3352100"/>
              <a:ext cx="27425" cy="23500"/>
            </a:xfrm>
            <a:custGeom>
              <a:rect b="b" l="l" r="r" t="t"/>
              <a:pathLst>
                <a:path extrusionOk="0" h="940" w="1097">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736700" y="3402125"/>
              <a:ext cx="27425" cy="23575"/>
            </a:xfrm>
            <a:custGeom>
              <a:rect b="b" l="l" r="r" t="t"/>
              <a:pathLst>
                <a:path extrusionOk="0" h="943" w="1097">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811025"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863325" y="3352100"/>
              <a:ext cx="36200" cy="109125"/>
            </a:xfrm>
            <a:custGeom>
              <a:rect b="b" l="l" r="r" t="t"/>
              <a:pathLst>
                <a:path extrusionOk="0" h="4365" w="1448">
                  <a:moveTo>
                    <a:pt x="0" y="1"/>
                  </a:moveTo>
                  <a:lnTo>
                    <a:pt x="0" y="4365"/>
                  </a:lnTo>
                  <a:lnTo>
                    <a:pt x="1447" y="4365"/>
                  </a:lnTo>
                  <a:lnTo>
                    <a:pt x="1447"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915600"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968175"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1020475" y="3352100"/>
              <a:ext cx="36200" cy="109125"/>
            </a:xfrm>
            <a:custGeom>
              <a:rect b="b" l="l" r="r" t="t"/>
              <a:pathLst>
                <a:path extrusionOk="0" h="4365" w="1448">
                  <a:moveTo>
                    <a:pt x="0" y="1"/>
                  </a:moveTo>
                  <a:lnTo>
                    <a:pt x="0" y="4365"/>
                  </a:lnTo>
                  <a:lnTo>
                    <a:pt x="1447" y="4365"/>
                  </a:lnTo>
                  <a:lnTo>
                    <a:pt x="1447"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1072750" y="3352100"/>
              <a:ext cx="36200" cy="109125"/>
            </a:xfrm>
            <a:custGeom>
              <a:rect b="b" l="l" r="r" t="t"/>
              <a:pathLst>
                <a:path extrusionOk="0" h="4365" w="1448">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1125325"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1177600" y="3352100"/>
              <a:ext cx="36225" cy="109125"/>
            </a:xfrm>
            <a:custGeom>
              <a:rect b="b" l="l" r="r" t="t"/>
              <a:pathLst>
                <a:path extrusionOk="0" h="4365" w="1449">
                  <a:moveTo>
                    <a:pt x="1" y="1"/>
                  </a:moveTo>
                  <a:lnTo>
                    <a:pt x="1"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1229900" y="3352100"/>
              <a:ext cx="36200" cy="109125"/>
            </a:xfrm>
            <a:custGeom>
              <a:rect b="b" l="l" r="r" t="t"/>
              <a:pathLst>
                <a:path extrusionOk="0" h="4365" w="1448">
                  <a:moveTo>
                    <a:pt x="0" y="1"/>
                  </a:moveTo>
                  <a:lnTo>
                    <a:pt x="0" y="4365"/>
                  </a:lnTo>
                  <a:lnTo>
                    <a:pt x="1448" y="4365"/>
                  </a:lnTo>
                  <a:lnTo>
                    <a:pt x="144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1282200" y="3352100"/>
              <a:ext cx="36475" cy="109125"/>
            </a:xfrm>
            <a:custGeom>
              <a:rect b="b" l="l" r="r" t="t"/>
              <a:pathLst>
                <a:path extrusionOk="0" h="4365" w="1459">
                  <a:moveTo>
                    <a:pt x="0" y="1"/>
                  </a:moveTo>
                  <a:lnTo>
                    <a:pt x="0" y="4365"/>
                  </a:lnTo>
                  <a:lnTo>
                    <a:pt x="1458" y="4365"/>
                  </a:lnTo>
                  <a:lnTo>
                    <a:pt x="1458"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1324300" y="3310550"/>
              <a:ext cx="107150" cy="185725"/>
            </a:xfrm>
            <a:custGeom>
              <a:rect b="b" l="l" r="r" t="t"/>
              <a:pathLst>
                <a:path extrusionOk="0" h="7429" w="4286">
                  <a:moveTo>
                    <a:pt x="1" y="1"/>
                  </a:moveTo>
                  <a:lnTo>
                    <a:pt x="1" y="7429"/>
                  </a:lnTo>
                  <a:lnTo>
                    <a:pt x="4285" y="7429"/>
                  </a:lnTo>
                  <a:lnTo>
                    <a:pt x="4285"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229350" y="3173775"/>
              <a:ext cx="448850" cy="529400"/>
            </a:xfrm>
            <a:custGeom>
              <a:rect b="b" l="l" r="r" t="t"/>
              <a:pathLst>
                <a:path extrusionOk="0" h="21176" w="17954">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38125" y="3250350"/>
              <a:ext cx="440925" cy="46675"/>
            </a:xfrm>
            <a:custGeom>
              <a:rect b="b" l="l" r="r" t="t"/>
              <a:pathLst>
                <a:path extrusionOk="0" h="1867" w="17637">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291250" y="3167550"/>
              <a:ext cx="329575" cy="117325"/>
            </a:xfrm>
            <a:custGeom>
              <a:rect b="b" l="l" r="r" t="t"/>
              <a:pathLst>
                <a:path extrusionOk="0" h="4693" w="13183">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422100" y="3291350"/>
              <a:ext cx="44125" cy="404750"/>
            </a:xfrm>
            <a:custGeom>
              <a:rect b="b" l="l" r="r" t="t"/>
              <a:pathLst>
                <a:path extrusionOk="0" h="16190" w="1765">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438800" y="3589800"/>
              <a:ext cx="17525" cy="18075"/>
            </a:xfrm>
            <a:custGeom>
              <a:rect b="b" l="l" r="r" t="t"/>
              <a:pathLst>
                <a:path extrusionOk="0" h="723" w="701">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446425" y="3521950"/>
              <a:ext cx="16700" cy="15625"/>
            </a:xfrm>
            <a:custGeom>
              <a:rect b="b" l="l" r="r" t="t"/>
              <a:pathLst>
                <a:path extrusionOk="0" h="625" w="668">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429750" y="3480700"/>
              <a:ext cx="206625" cy="57250"/>
            </a:xfrm>
            <a:custGeom>
              <a:rect b="b" l="l" r="r" t="t"/>
              <a:pathLst>
                <a:path extrusionOk="0" h="2290" w="8265">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463100" y="3383775"/>
              <a:ext cx="353050" cy="130325"/>
            </a:xfrm>
            <a:custGeom>
              <a:rect b="b" l="l" r="r" t="t"/>
              <a:pathLst>
                <a:path extrusionOk="0" h="5213" w="14122">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429750" y="3480700"/>
              <a:ext cx="211725" cy="35000"/>
            </a:xfrm>
            <a:custGeom>
              <a:rect b="b" l="l" r="r" t="t"/>
              <a:pathLst>
                <a:path extrusionOk="0" h="1400" w="8469">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434275" y="3375100"/>
              <a:ext cx="265125" cy="44025"/>
            </a:xfrm>
            <a:custGeom>
              <a:rect b="b" l="l" r="r" t="t"/>
              <a:pathLst>
                <a:path extrusionOk="0" h="1761" w="10605">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248850" y="3281300"/>
              <a:ext cx="414375" cy="52175"/>
            </a:xfrm>
            <a:custGeom>
              <a:rect b="b" l="l" r="r" t="t"/>
              <a:pathLst>
                <a:path extrusionOk="0" h="2087" w="16575">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248850" y="2821025"/>
              <a:ext cx="426250" cy="426250"/>
            </a:xfrm>
            <a:custGeom>
              <a:rect b="b" l="l" r="r" t="t"/>
              <a:pathLst>
                <a:path extrusionOk="0" h="17050" w="1705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387075" y="3005600"/>
              <a:ext cx="296225" cy="114175"/>
            </a:xfrm>
            <a:custGeom>
              <a:rect b="b" l="l" r="r" t="t"/>
              <a:pathLst>
                <a:path extrusionOk="0" h="4567" w="11849">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470725" y="3053525"/>
              <a:ext cx="14075" cy="12025"/>
            </a:xfrm>
            <a:custGeom>
              <a:rect b="b" l="l" r="r" t="t"/>
              <a:pathLst>
                <a:path extrusionOk="0" h="481" w="563">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622775" y="3049175"/>
              <a:ext cx="14300" cy="12150"/>
            </a:xfrm>
            <a:custGeom>
              <a:rect b="b" l="l" r="r" t="t"/>
              <a:pathLst>
                <a:path extrusionOk="0" h="486" w="572">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525275" y="3062625"/>
              <a:ext cx="68150" cy="27000"/>
            </a:xfrm>
            <a:custGeom>
              <a:rect b="b" l="l" r="r" t="t"/>
              <a:pathLst>
                <a:path extrusionOk="0" h="1080" w="2726">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468750" y="2821300"/>
              <a:ext cx="97525" cy="195350"/>
            </a:xfrm>
            <a:custGeom>
              <a:rect b="b" l="l" r="r" t="t"/>
              <a:pathLst>
                <a:path extrusionOk="0" h="7814" w="3901">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319800" y="2844775"/>
              <a:ext cx="195900" cy="193925"/>
            </a:xfrm>
            <a:custGeom>
              <a:rect b="b" l="l" r="r" t="t"/>
              <a:pathLst>
                <a:path extrusionOk="0" h="7757" w="7836">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514525" y="2888125"/>
              <a:ext cx="13600" cy="12450"/>
            </a:xfrm>
            <a:custGeom>
              <a:rect b="b" l="l" r="r" t="t"/>
              <a:pathLst>
                <a:path extrusionOk="0" h="498" w="544">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362200" y="3035000"/>
              <a:ext cx="13875" cy="12300"/>
            </a:xfrm>
            <a:custGeom>
              <a:rect b="b" l="l" r="r" t="t"/>
              <a:pathLst>
                <a:path extrusionOk="0" h="492" w="555">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528950" y="2941150"/>
              <a:ext cx="13875" cy="12400"/>
            </a:xfrm>
            <a:custGeom>
              <a:rect b="b" l="l" r="r" t="t"/>
              <a:pathLst>
                <a:path extrusionOk="0" h="496" w="555">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265525" y="3029450"/>
              <a:ext cx="13600" cy="12450"/>
            </a:xfrm>
            <a:custGeom>
              <a:rect b="b" l="l" r="r" t="t"/>
              <a:pathLst>
                <a:path extrusionOk="0" h="498" w="544">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248850" y="3048525"/>
              <a:ext cx="140500" cy="13650"/>
            </a:xfrm>
            <a:custGeom>
              <a:rect b="b" l="l" r="r" t="t"/>
              <a:pathLst>
                <a:path extrusionOk="0" h="546" w="562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301150" y="3034975"/>
              <a:ext cx="43550" cy="37225"/>
            </a:xfrm>
            <a:custGeom>
              <a:rect b="b" l="l" r="r" t="t"/>
              <a:pathLst>
                <a:path extrusionOk="0" h="1489" w="1742">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265800" y="2829675"/>
              <a:ext cx="176675" cy="347650"/>
            </a:xfrm>
            <a:custGeom>
              <a:rect b="b" l="l" r="r" t="t"/>
              <a:pathLst>
                <a:path extrusionOk="0" h="13906" w="7067">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44"/>
          <p:cNvPicPr preferRelativeResize="0"/>
          <p:nvPr/>
        </p:nvPicPr>
        <p:blipFill rotWithShape="1">
          <a:blip r:embed="rId3">
            <a:alphaModFix/>
          </a:blip>
          <a:srcRect b="12382" l="0" r="0" t="12389"/>
          <a:stretch/>
        </p:blipFill>
        <p:spPr>
          <a:xfrm>
            <a:off x="0" y="1268550"/>
            <a:ext cx="9144000" cy="3874939"/>
          </a:xfrm>
          <a:prstGeom prst="rect">
            <a:avLst/>
          </a:prstGeom>
          <a:noFill/>
          <a:ln>
            <a:noFill/>
          </a:ln>
        </p:spPr>
      </p:pic>
      <p:pic>
        <p:nvPicPr>
          <p:cNvPr id="916" name="Google Shape;916;p44"/>
          <p:cNvPicPr preferRelativeResize="0"/>
          <p:nvPr/>
        </p:nvPicPr>
        <p:blipFill>
          <a:blip r:embed="rId4">
            <a:alphaModFix/>
          </a:blip>
          <a:stretch>
            <a:fillRect/>
          </a:stretch>
        </p:blipFill>
        <p:spPr>
          <a:xfrm>
            <a:off x="2066925" y="529225"/>
            <a:ext cx="5010150" cy="676275"/>
          </a:xfrm>
          <a:prstGeom prst="rect">
            <a:avLst/>
          </a:prstGeom>
          <a:noFill/>
          <a:ln>
            <a:noFill/>
          </a:ln>
        </p:spPr>
      </p:pic>
      <p:pic>
        <p:nvPicPr>
          <p:cNvPr id="917" name="Google Shape;917;p44"/>
          <p:cNvPicPr preferRelativeResize="0"/>
          <p:nvPr/>
        </p:nvPicPr>
        <p:blipFill rotWithShape="1">
          <a:blip r:embed="rId5">
            <a:alphaModFix/>
          </a:blip>
          <a:srcRect b="0" l="0" r="0" t="0"/>
          <a:stretch/>
        </p:blipFill>
        <p:spPr>
          <a:xfrm>
            <a:off x="3286125" y="0"/>
            <a:ext cx="2571750" cy="161925"/>
          </a:xfrm>
          <a:prstGeom prst="rect">
            <a:avLst/>
          </a:prstGeom>
          <a:noFill/>
          <a:ln>
            <a:noFill/>
          </a:ln>
        </p:spPr>
      </p:pic>
      <p:pic>
        <p:nvPicPr>
          <p:cNvPr id="918" name="Google Shape;918;p44"/>
          <p:cNvPicPr preferRelativeResize="0"/>
          <p:nvPr/>
        </p:nvPicPr>
        <p:blipFill rotWithShape="1">
          <a:blip r:embed="rId6">
            <a:alphaModFix/>
          </a:blip>
          <a:srcRect b="0" l="0" r="0" t="7935"/>
          <a:stretch/>
        </p:blipFill>
        <p:spPr>
          <a:xfrm>
            <a:off x="3155425" y="200650"/>
            <a:ext cx="2833150" cy="28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45"/>
          <p:cNvPicPr preferRelativeResize="0"/>
          <p:nvPr/>
        </p:nvPicPr>
        <p:blipFill>
          <a:blip r:embed="rId3">
            <a:alphaModFix/>
          </a:blip>
          <a:stretch>
            <a:fillRect/>
          </a:stretch>
        </p:blipFill>
        <p:spPr>
          <a:xfrm>
            <a:off x="0" y="3016875"/>
            <a:ext cx="9143999" cy="1812817"/>
          </a:xfrm>
          <a:prstGeom prst="rect">
            <a:avLst/>
          </a:prstGeom>
          <a:noFill/>
          <a:ln>
            <a:noFill/>
          </a:ln>
        </p:spPr>
      </p:pic>
      <p:sp>
        <p:nvSpPr>
          <p:cNvPr id="924" name="Google Shape;924;p45"/>
          <p:cNvSpPr txBox="1"/>
          <p:nvPr>
            <p:ph idx="4294967295" type="ctrTitle"/>
          </p:nvPr>
        </p:nvSpPr>
        <p:spPr>
          <a:xfrm>
            <a:off x="964975" y="342025"/>
            <a:ext cx="440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 Price Forecasts </a:t>
            </a:r>
            <a:endParaRPr/>
          </a:p>
        </p:txBody>
      </p:sp>
      <p:sp>
        <p:nvSpPr>
          <p:cNvPr id="925" name="Google Shape;925;p45"/>
          <p:cNvSpPr txBox="1"/>
          <p:nvPr>
            <p:ph idx="4294967295" type="title"/>
          </p:nvPr>
        </p:nvSpPr>
        <p:spPr>
          <a:xfrm>
            <a:off x="115000" y="176775"/>
            <a:ext cx="673500" cy="8118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926" name="Google Shape;926;p45"/>
          <p:cNvPicPr preferRelativeResize="0"/>
          <p:nvPr/>
        </p:nvPicPr>
        <p:blipFill rotWithShape="1">
          <a:blip r:embed="rId4">
            <a:alphaModFix/>
          </a:blip>
          <a:srcRect b="59104" l="0" r="0" t="12388"/>
          <a:stretch/>
        </p:blipFill>
        <p:spPr>
          <a:xfrm>
            <a:off x="0" y="1268550"/>
            <a:ext cx="9144000" cy="146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46"/>
          <p:cNvPicPr preferRelativeResize="0"/>
          <p:nvPr/>
        </p:nvPicPr>
        <p:blipFill>
          <a:blip r:embed="rId3">
            <a:alphaModFix/>
          </a:blip>
          <a:stretch>
            <a:fillRect/>
          </a:stretch>
        </p:blipFill>
        <p:spPr>
          <a:xfrm>
            <a:off x="655585" y="0"/>
            <a:ext cx="7832831"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7"/>
          <p:cNvSpPr txBox="1"/>
          <p:nvPr>
            <p:ph idx="4294967295" type="ctrTitle"/>
          </p:nvPr>
        </p:nvSpPr>
        <p:spPr>
          <a:xfrm>
            <a:off x="964975" y="342025"/>
            <a:ext cx="440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r>
              <a:rPr lang="en"/>
              <a:t> </a:t>
            </a:r>
            <a:endParaRPr/>
          </a:p>
        </p:txBody>
      </p:sp>
      <p:sp>
        <p:nvSpPr>
          <p:cNvPr id="937" name="Google Shape;937;p47"/>
          <p:cNvSpPr txBox="1"/>
          <p:nvPr>
            <p:ph idx="4294967295" type="title"/>
          </p:nvPr>
        </p:nvSpPr>
        <p:spPr>
          <a:xfrm>
            <a:off x="115000" y="176775"/>
            <a:ext cx="673500" cy="8118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938" name="Google Shape;938;p47"/>
          <p:cNvPicPr preferRelativeResize="0"/>
          <p:nvPr/>
        </p:nvPicPr>
        <p:blipFill rotWithShape="1">
          <a:blip r:embed="rId3">
            <a:alphaModFix/>
          </a:blip>
          <a:srcRect b="0" l="0" r="19601" t="0"/>
          <a:stretch/>
        </p:blipFill>
        <p:spPr>
          <a:xfrm>
            <a:off x="0" y="1657000"/>
            <a:ext cx="5961475" cy="3486500"/>
          </a:xfrm>
          <a:prstGeom prst="rect">
            <a:avLst/>
          </a:prstGeom>
          <a:noFill/>
          <a:ln>
            <a:noFill/>
          </a:ln>
        </p:spPr>
      </p:pic>
      <p:pic>
        <p:nvPicPr>
          <p:cNvPr id="939" name="Google Shape;939;p47"/>
          <p:cNvPicPr preferRelativeResize="0"/>
          <p:nvPr/>
        </p:nvPicPr>
        <p:blipFill rotWithShape="1">
          <a:blip r:embed="rId4">
            <a:alphaModFix/>
          </a:blip>
          <a:srcRect b="17134" l="0" r="74956" t="37739"/>
          <a:stretch/>
        </p:blipFill>
        <p:spPr>
          <a:xfrm>
            <a:off x="5677575" y="0"/>
            <a:ext cx="3466426" cy="2646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48"/>
          <p:cNvPicPr preferRelativeResize="0"/>
          <p:nvPr/>
        </p:nvPicPr>
        <p:blipFill>
          <a:blip r:embed="rId3">
            <a:alphaModFix/>
          </a:blip>
          <a:stretch>
            <a:fillRect/>
          </a:stretch>
        </p:blipFill>
        <p:spPr>
          <a:xfrm>
            <a:off x="0" y="2082375"/>
            <a:ext cx="9144000" cy="2583153"/>
          </a:xfrm>
          <a:prstGeom prst="rect">
            <a:avLst/>
          </a:prstGeom>
          <a:noFill/>
          <a:ln>
            <a:noFill/>
          </a:ln>
        </p:spPr>
      </p:pic>
      <p:pic>
        <p:nvPicPr>
          <p:cNvPr id="945" name="Google Shape;945;p48"/>
          <p:cNvPicPr preferRelativeResize="0"/>
          <p:nvPr/>
        </p:nvPicPr>
        <p:blipFill rotWithShape="1">
          <a:blip r:embed="rId4">
            <a:alphaModFix/>
          </a:blip>
          <a:srcRect b="55546" l="0" r="74956" t="37739"/>
          <a:stretch/>
        </p:blipFill>
        <p:spPr>
          <a:xfrm>
            <a:off x="972313" y="770750"/>
            <a:ext cx="7199376" cy="81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49"/>
          <p:cNvPicPr preferRelativeResize="0"/>
          <p:nvPr/>
        </p:nvPicPr>
        <p:blipFill>
          <a:blip r:embed="rId3">
            <a:alphaModFix/>
          </a:blip>
          <a:stretch>
            <a:fillRect/>
          </a:stretch>
        </p:blipFill>
        <p:spPr>
          <a:xfrm>
            <a:off x="0" y="408975"/>
            <a:ext cx="8076550" cy="4734525"/>
          </a:xfrm>
          <a:prstGeom prst="rect">
            <a:avLst/>
          </a:prstGeom>
          <a:noFill/>
          <a:ln>
            <a:noFill/>
          </a:ln>
        </p:spPr>
      </p:pic>
      <p:pic>
        <p:nvPicPr>
          <p:cNvPr id="951" name="Google Shape;951;p49"/>
          <p:cNvPicPr preferRelativeResize="0"/>
          <p:nvPr/>
        </p:nvPicPr>
        <p:blipFill rotWithShape="1">
          <a:blip r:embed="rId4">
            <a:alphaModFix/>
          </a:blip>
          <a:srcRect b="17133" l="8186" r="82381" t="68310"/>
          <a:stretch/>
        </p:blipFill>
        <p:spPr>
          <a:xfrm>
            <a:off x="5848900" y="0"/>
            <a:ext cx="3295100" cy="2154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0"/>
          <p:cNvSpPr txBox="1"/>
          <p:nvPr>
            <p:ph idx="4294967295" type="ctrTitle"/>
          </p:nvPr>
        </p:nvSpPr>
        <p:spPr>
          <a:xfrm>
            <a:off x="964975" y="342025"/>
            <a:ext cx="440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Signals Gauge</a:t>
            </a:r>
            <a:r>
              <a:rPr lang="en"/>
              <a:t> </a:t>
            </a:r>
            <a:endParaRPr/>
          </a:p>
        </p:txBody>
      </p:sp>
      <p:sp>
        <p:nvSpPr>
          <p:cNvPr id="957" name="Google Shape;957;p50"/>
          <p:cNvSpPr txBox="1"/>
          <p:nvPr>
            <p:ph idx="4294967295" type="title"/>
          </p:nvPr>
        </p:nvSpPr>
        <p:spPr>
          <a:xfrm>
            <a:off x="115000" y="176775"/>
            <a:ext cx="673500" cy="8118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958" name="Google Shape;958;p50"/>
          <p:cNvPicPr preferRelativeResize="0"/>
          <p:nvPr/>
        </p:nvPicPr>
        <p:blipFill rotWithShape="1">
          <a:blip r:embed="rId3">
            <a:alphaModFix/>
          </a:blip>
          <a:srcRect b="24981" l="25005" r="49881" t="37744"/>
          <a:stretch/>
        </p:blipFill>
        <p:spPr>
          <a:xfrm>
            <a:off x="5055093" y="0"/>
            <a:ext cx="4088905" cy="2571749"/>
          </a:xfrm>
          <a:prstGeom prst="rect">
            <a:avLst/>
          </a:prstGeom>
          <a:noFill/>
          <a:ln>
            <a:noFill/>
          </a:ln>
        </p:spPr>
      </p:pic>
      <p:pic>
        <p:nvPicPr>
          <p:cNvPr id="959" name="Google Shape;959;p50"/>
          <p:cNvPicPr preferRelativeResize="0"/>
          <p:nvPr/>
        </p:nvPicPr>
        <p:blipFill>
          <a:blip r:embed="rId4">
            <a:alphaModFix/>
          </a:blip>
          <a:stretch>
            <a:fillRect/>
          </a:stretch>
        </p:blipFill>
        <p:spPr>
          <a:xfrm>
            <a:off x="0" y="2802800"/>
            <a:ext cx="9144001" cy="21321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Github</a:t>
            </a:r>
            <a:r>
              <a:rPr lang="en"/>
              <a:t> Repository</a:t>
            </a:r>
            <a:endParaRPr/>
          </a:p>
        </p:txBody>
      </p:sp>
      <p:pic>
        <p:nvPicPr>
          <p:cNvPr id="462" name="Google Shape;462;p24"/>
          <p:cNvPicPr preferRelativeResize="0"/>
          <p:nvPr/>
        </p:nvPicPr>
        <p:blipFill>
          <a:blip r:embed="rId3">
            <a:alphaModFix/>
          </a:blip>
          <a:stretch>
            <a:fillRect/>
          </a:stretch>
        </p:blipFill>
        <p:spPr>
          <a:xfrm>
            <a:off x="702963" y="1086199"/>
            <a:ext cx="7738074" cy="3131325"/>
          </a:xfrm>
          <a:prstGeom prst="rect">
            <a:avLst/>
          </a:prstGeom>
          <a:noFill/>
          <a:ln>
            <a:noFill/>
          </a:ln>
        </p:spPr>
      </p:pic>
      <p:sp>
        <p:nvSpPr>
          <p:cNvPr id="463" name="Google Shape;463;p24"/>
          <p:cNvSpPr txBox="1"/>
          <p:nvPr>
            <p:ph idx="4294967295" type="ctrTitle"/>
          </p:nvPr>
        </p:nvSpPr>
        <p:spPr>
          <a:xfrm>
            <a:off x="1757250" y="4358625"/>
            <a:ext cx="5629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https://github.com/Bitcoin-Price-Prediction/btcpredictor</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51"/>
          <p:cNvPicPr preferRelativeResize="0"/>
          <p:nvPr/>
        </p:nvPicPr>
        <p:blipFill>
          <a:blip r:embed="rId3">
            <a:alphaModFix/>
          </a:blip>
          <a:stretch>
            <a:fillRect/>
          </a:stretch>
        </p:blipFill>
        <p:spPr>
          <a:xfrm>
            <a:off x="0" y="447213"/>
            <a:ext cx="9144000" cy="4249070"/>
          </a:xfrm>
          <a:prstGeom prst="rect">
            <a:avLst/>
          </a:prstGeom>
          <a:noFill/>
          <a:ln>
            <a:noFill/>
          </a:ln>
        </p:spPr>
      </p:pic>
      <p:pic>
        <p:nvPicPr>
          <p:cNvPr id="965" name="Google Shape;965;p51"/>
          <p:cNvPicPr preferRelativeResize="0"/>
          <p:nvPr/>
        </p:nvPicPr>
        <p:blipFill>
          <a:blip r:embed="rId4">
            <a:alphaModFix/>
          </a:blip>
          <a:stretch>
            <a:fillRect/>
          </a:stretch>
        </p:blipFill>
        <p:spPr>
          <a:xfrm>
            <a:off x="5767638" y="185588"/>
            <a:ext cx="3133725" cy="90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9" name="Shape 969"/>
        <p:cNvGrpSpPr/>
        <p:nvPr/>
      </p:nvGrpSpPr>
      <p:grpSpPr>
        <a:xfrm>
          <a:off x="0" y="0"/>
          <a:ext cx="0" cy="0"/>
          <a:chOff x="0" y="0"/>
          <a:chExt cx="0" cy="0"/>
        </a:xfrm>
      </p:grpSpPr>
      <p:pic>
        <p:nvPicPr>
          <p:cNvPr id="970" name="Google Shape;970;p52"/>
          <p:cNvPicPr preferRelativeResize="0"/>
          <p:nvPr/>
        </p:nvPicPr>
        <p:blipFill>
          <a:blip r:embed="rId3">
            <a:alphaModFix/>
          </a:blip>
          <a:stretch>
            <a:fillRect/>
          </a:stretch>
        </p:blipFill>
        <p:spPr>
          <a:xfrm>
            <a:off x="685800" y="366713"/>
            <a:ext cx="7772400" cy="441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53"/>
          <p:cNvPicPr preferRelativeResize="0"/>
          <p:nvPr/>
        </p:nvPicPr>
        <p:blipFill>
          <a:blip r:embed="rId3">
            <a:alphaModFix/>
          </a:blip>
          <a:stretch>
            <a:fillRect/>
          </a:stretch>
        </p:blipFill>
        <p:spPr>
          <a:xfrm>
            <a:off x="1109663" y="842963"/>
            <a:ext cx="6924675" cy="345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54"/>
          <p:cNvPicPr preferRelativeResize="0"/>
          <p:nvPr/>
        </p:nvPicPr>
        <p:blipFill>
          <a:blip r:embed="rId3">
            <a:alphaModFix/>
          </a:blip>
          <a:stretch>
            <a:fillRect/>
          </a:stretch>
        </p:blipFill>
        <p:spPr>
          <a:xfrm>
            <a:off x="152400" y="295788"/>
            <a:ext cx="8839198" cy="45519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55"/>
          <p:cNvPicPr preferRelativeResize="0"/>
          <p:nvPr/>
        </p:nvPicPr>
        <p:blipFill>
          <a:blip r:embed="rId3">
            <a:alphaModFix/>
          </a:blip>
          <a:stretch>
            <a:fillRect/>
          </a:stretch>
        </p:blipFill>
        <p:spPr>
          <a:xfrm>
            <a:off x="1693238" y="152400"/>
            <a:ext cx="5757535"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56"/>
          <p:cNvPicPr preferRelativeResize="0"/>
          <p:nvPr/>
        </p:nvPicPr>
        <p:blipFill>
          <a:blip r:embed="rId3">
            <a:alphaModFix/>
          </a:blip>
          <a:stretch>
            <a:fillRect/>
          </a:stretch>
        </p:blipFill>
        <p:spPr>
          <a:xfrm>
            <a:off x="1040475" y="152400"/>
            <a:ext cx="7063057"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57"/>
          <p:cNvPicPr preferRelativeResize="0"/>
          <p:nvPr/>
        </p:nvPicPr>
        <p:blipFill>
          <a:blip r:embed="rId3">
            <a:alphaModFix/>
          </a:blip>
          <a:stretch>
            <a:fillRect/>
          </a:stretch>
        </p:blipFill>
        <p:spPr>
          <a:xfrm>
            <a:off x="152400" y="569113"/>
            <a:ext cx="8839201" cy="40052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58"/>
          <p:cNvPicPr preferRelativeResize="0"/>
          <p:nvPr/>
        </p:nvPicPr>
        <p:blipFill>
          <a:blip r:embed="rId3">
            <a:alphaModFix/>
          </a:blip>
          <a:stretch>
            <a:fillRect/>
          </a:stretch>
        </p:blipFill>
        <p:spPr>
          <a:xfrm>
            <a:off x="0" y="75900"/>
            <a:ext cx="9144001" cy="49917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59"/>
          <p:cNvPicPr preferRelativeResize="0"/>
          <p:nvPr/>
        </p:nvPicPr>
        <p:blipFill>
          <a:blip r:embed="rId3">
            <a:alphaModFix/>
          </a:blip>
          <a:stretch>
            <a:fillRect/>
          </a:stretch>
        </p:blipFill>
        <p:spPr>
          <a:xfrm>
            <a:off x="75338" y="0"/>
            <a:ext cx="8993327"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60"/>
          <p:cNvPicPr preferRelativeResize="0"/>
          <p:nvPr/>
        </p:nvPicPr>
        <p:blipFill>
          <a:blip r:embed="rId3">
            <a:alphaModFix/>
          </a:blip>
          <a:stretch>
            <a:fillRect/>
          </a:stretch>
        </p:blipFill>
        <p:spPr>
          <a:xfrm>
            <a:off x="1808978" y="0"/>
            <a:ext cx="5526047"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5"/>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System Architecture</a:t>
            </a:r>
            <a:endParaRPr/>
          </a:p>
        </p:txBody>
      </p:sp>
      <p:sp>
        <p:nvSpPr>
          <p:cNvPr id="469" name="Google Shape;469;p25"/>
          <p:cNvSpPr/>
          <p:nvPr/>
        </p:nvSpPr>
        <p:spPr>
          <a:xfrm>
            <a:off x="202938" y="1238762"/>
            <a:ext cx="2408564" cy="1417377"/>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txBox="1"/>
          <p:nvPr/>
        </p:nvSpPr>
        <p:spPr>
          <a:xfrm>
            <a:off x="431552" y="779000"/>
            <a:ext cx="17229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Viga"/>
                <a:ea typeface="Viga"/>
                <a:cs typeface="Viga"/>
                <a:sym typeface="Viga"/>
              </a:rPr>
              <a:t>Data Sources</a:t>
            </a:r>
            <a:endParaRPr sz="1800">
              <a:solidFill>
                <a:srgbClr val="FFFFFF"/>
              </a:solidFill>
              <a:latin typeface="Viga"/>
              <a:ea typeface="Viga"/>
              <a:cs typeface="Viga"/>
              <a:sym typeface="Viga"/>
            </a:endParaRPr>
          </a:p>
        </p:txBody>
      </p:sp>
      <p:sp>
        <p:nvSpPr>
          <p:cNvPr id="471" name="Google Shape;471;p25"/>
          <p:cNvSpPr/>
          <p:nvPr/>
        </p:nvSpPr>
        <p:spPr>
          <a:xfrm>
            <a:off x="2873325" y="1030275"/>
            <a:ext cx="1028100" cy="3969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txBox="1"/>
          <p:nvPr/>
        </p:nvSpPr>
        <p:spPr>
          <a:xfrm>
            <a:off x="7073924" y="3438850"/>
            <a:ext cx="15249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Viga"/>
                <a:ea typeface="Viga"/>
                <a:cs typeface="Viga"/>
                <a:sym typeface="Viga"/>
              </a:rPr>
              <a:t>Dashboard</a:t>
            </a:r>
            <a:endParaRPr sz="1800">
              <a:solidFill>
                <a:srgbClr val="FFFFFF"/>
              </a:solidFill>
              <a:latin typeface="Viga"/>
              <a:ea typeface="Viga"/>
              <a:cs typeface="Viga"/>
              <a:sym typeface="Viga"/>
            </a:endParaRPr>
          </a:p>
        </p:txBody>
      </p:sp>
      <p:pic>
        <p:nvPicPr>
          <p:cNvPr id="473" name="Google Shape;473;p25"/>
          <p:cNvPicPr preferRelativeResize="0"/>
          <p:nvPr/>
        </p:nvPicPr>
        <p:blipFill>
          <a:blip r:embed="rId3">
            <a:alphaModFix/>
          </a:blip>
          <a:stretch>
            <a:fillRect/>
          </a:stretch>
        </p:blipFill>
        <p:spPr>
          <a:xfrm>
            <a:off x="722028" y="1417115"/>
            <a:ext cx="746400" cy="746400"/>
          </a:xfrm>
          <a:prstGeom prst="rect">
            <a:avLst/>
          </a:prstGeom>
          <a:noFill/>
          <a:ln>
            <a:noFill/>
          </a:ln>
        </p:spPr>
      </p:pic>
      <p:sp>
        <p:nvSpPr>
          <p:cNvPr id="474" name="Google Shape;474;p25"/>
          <p:cNvSpPr txBox="1"/>
          <p:nvPr/>
        </p:nvSpPr>
        <p:spPr>
          <a:xfrm>
            <a:off x="2873313" y="1080413"/>
            <a:ext cx="1028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Datastore</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pic>
        <p:nvPicPr>
          <p:cNvPr id="475" name="Google Shape;475;p25"/>
          <p:cNvPicPr preferRelativeResize="0"/>
          <p:nvPr/>
        </p:nvPicPr>
        <p:blipFill>
          <a:blip r:embed="rId4">
            <a:alphaModFix/>
          </a:blip>
          <a:stretch>
            <a:fillRect/>
          </a:stretch>
        </p:blipFill>
        <p:spPr>
          <a:xfrm>
            <a:off x="390151" y="2021587"/>
            <a:ext cx="569100" cy="569100"/>
          </a:xfrm>
          <a:prstGeom prst="rect">
            <a:avLst/>
          </a:prstGeom>
          <a:noFill/>
          <a:ln>
            <a:noFill/>
          </a:ln>
        </p:spPr>
      </p:pic>
      <p:cxnSp>
        <p:nvCxnSpPr>
          <p:cNvPr id="476" name="Google Shape;476;p25"/>
          <p:cNvCxnSpPr/>
          <p:nvPr/>
        </p:nvCxnSpPr>
        <p:spPr>
          <a:xfrm>
            <a:off x="2535300" y="4361288"/>
            <a:ext cx="338400" cy="0"/>
          </a:xfrm>
          <a:prstGeom prst="straightConnector1">
            <a:avLst/>
          </a:prstGeom>
          <a:noFill/>
          <a:ln cap="flat" cmpd="sng" w="9525">
            <a:solidFill>
              <a:srgbClr val="FFFFFF"/>
            </a:solidFill>
            <a:prstDash val="solid"/>
            <a:round/>
            <a:headEnd len="med" w="med" type="none"/>
            <a:tailEnd len="med" w="med" type="triangle"/>
          </a:ln>
        </p:spPr>
      </p:cxnSp>
      <p:sp>
        <p:nvSpPr>
          <p:cNvPr id="477" name="Google Shape;477;p25"/>
          <p:cNvSpPr/>
          <p:nvPr/>
        </p:nvSpPr>
        <p:spPr>
          <a:xfrm>
            <a:off x="2945074" y="1696325"/>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Tweet</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478" name="Google Shape;478;p25"/>
          <p:cNvSpPr/>
          <p:nvPr/>
        </p:nvSpPr>
        <p:spPr>
          <a:xfrm>
            <a:off x="2943012" y="278265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Market</a:t>
            </a:r>
            <a:endParaRPr sz="1150">
              <a:solidFill>
                <a:srgbClr val="1F1C51"/>
              </a:solidFill>
              <a:latin typeface="Viga"/>
              <a:ea typeface="Viga"/>
              <a:cs typeface="Viga"/>
              <a:sym typeface="Viga"/>
            </a:endParaRPr>
          </a:p>
          <a:p>
            <a:pPr indent="0" lvl="0" marL="0" rtl="0" algn="ctr">
              <a:spcBef>
                <a:spcPts val="0"/>
              </a:spcBef>
              <a:spcAft>
                <a:spcPts val="0"/>
              </a:spcAft>
              <a:buNone/>
            </a:pPr>
            <a:r>
              <a:rPr lang="en" sz="1150">
                <a:solidFill>
                  <a:srgbClr val="1F1C51"/>
                </a:solidFill>
                <a:latin typeface="Viga"/>
                <a:ea typeface="Viga"/>
                <a:cs typeface="Viga"/>
                <a:sym typeface="Viga"/>
              </a:rPr>
              <a:t>Data</a:t>
            </a:r>
            <a:endParaRPr sz="1150">
              <a:solidFill>
                <a:srgbClr val="1F1C51"/>
              </a:solidFill>
              <a:latin typeface="Viga"/>
              <a:ea typeface="Viga"/>
              <a:cs typeface="Viga"/>
              <a:sym typeface="Viga"/>
            </a:endParaRPr>
          </a:p>
          <a:p>
            <a:pPr indent="0" lvl="0" marL="0" rtl="0" algn="ctr">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Module</a:t>
            </a:r>
            <a:endParaRPr sz="1150">
              <a:solidFill>
                <a:srgbClr val="1F1C51"/>
              </a:solidFill>
              <a:latin typeface="Viga"/>
              <a:ea typeface="Viga"/>
              <a:cs typeface="Viga"/>
              <a:sym typeface="Viga"/>
            </a:endParaRPr>
          </a:p>
        </p:txBody>
      </p:sp>
      <p:sp>
        <p:nvSpPr>
          <p:cNvPr id="479" name="Google Shape;479;p25"/>
          <p:cNvSpPr/>
          <p:nvPr/>
        </p:nvSpPr>
        <p:spPr>
          <a:xfrm>
            <a:off x="2950024" y="3869000"/>
            <a:ext cx="888900" cy="984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F1C51"/>
                </a:solidFill>
                <a:latin typeface="Viga"/>
                <a:ea typeface="Viga"/>
                <a:cs typeface="Viga"/>
                <a:sym typeface="Viga"/>
              </a:rPr>
              <a:t>DB</a:t>
            </a:r>
            <a:endParaRPr sz="1200">
              <a:solidFill>
                <a:srgbClr val="1F1C51"/>
              </a:solidFill>
              <a:latin typeface="Viga"/>
              <a:ea typeface="Viga"/>
              <a:cs typeface="Viga"/>
              <a:sym typeface="Viga"/>
            </a:endParaRPr>
          </a:p>
          <a:p>
            <a:pPr indent="0" lvl="0" marL="0" rtl="0" algn="ctr">
              <a:spcBef>
                <a:spcPts val="0"/>
              </a:spcBef>
              <a:spcAft>
                <a:spcPts val="0"/>
              </a:spcAft>
              <a:buNone/>
            </a:pPr>
            <a:r>
              <a:rPr lang="en" sz="1200">
                <a:solidFill>
                  <a:srgbClr val="1F1C51"/>
                </a:solidFill>
                <a:latin typeface="Viga"/>
                <a:ea typeface="Viga"/>
                <a:cs typeface="Viga"/>
                <a:sym typeface="Viga"/>
              </a:rPr>
              <a:t>Module</a:t>
            </a:r>
            <a:endParaRPr sz="1200"/>
          </a:p>
        </p:txBody>
      </p:sp>
      <p:sp>
        <p:nvSpPr>
          <p:cNvPr id="480" name="Google Shape;480;p25"/>
          <p:cNvSpPr/>
          <p:nvPr/>
        </p:nvSpPr>
        <p:spPr>
          <a:xfrm>
            <a:off x="4402005" y="3090838"/>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4403055" y="1008450"/>
            <a:ext cx="1830600" cy="187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txBox="1"/>
          <p:nvPr/>
        </p:nvSpPr>
        <p:spPr>
          <a:xfrm>
            <a:off x="4509713" y="3068275"/>
            <a:ext cx="16152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Predictor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sp>
        <p:nvSpPr>
          <p:cNvPr id="483" name="Google Shape;483;p25"/>
          <p:cNvSpPr txBox="1"/>
          <p:nvPr/>
        </p:nvSpPr>
        <p:spPr>
          <a:xfrm>
            <a:off x="4423925" y="959225"/>
            <a:ext cx="17616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1C51"/>
                </a:solidFill>
                <a:latin typeface="Viga"/>
                <a:ea typeface="Viga"/>
                <a:cs typeface="Viga"/>
                <a:sym typeface="Viga"/>
              </a:rPr>
              <a:t>Trading Signal </a:t>
            </a:r>
            <a:endParaRPr>
              <a:solidFill>
                <a:srgbClr val="1F1C51"/>
              </a:solidFill>
              <a:latin typeface="Viga"/>
              <a:ea typeface="Viga"/>
              <a:cs typeface="Viga"/>
              <a:sym typeface="Viga"/>
            </a:endParaRPr>
          </a:p>
          <a:p>
            <a:pPr indent="0" lvl="0" marL="0" rtl="0" algn="ctr">
              <a:spcBef>
                <a:spcPts val="0"/>
              </a:spcBef>
              <a:spcAft>
                <a:spcPts val="0"/>
              </a:spcAft>
              <a:buNone/>
            </a:pPr>
            <a:r>
              <a:rPr lang="en">
                <a:solidFill>
                  <a:srgbClr val="1F1C51"/>
                </a:solidFill>
                <a:latin typeface="Viga"/>
                <a:ea typeface="Viga"/>
                <a:cs typeface="Viga"/>
                <a:sym typeface="Viga"/>
              </a:rPr>
              <a:t>Module</a:t>
            </a:r>
            <a:endParaRPr>
              <a:solidFill>
                <a:srgbClr val="1F1C51"/>
              </a:solidFill>
              <a:latin typeface="Viga"/>
              <a:ea typeface="Viga"/>
              <a:cs typeface="Viga"/>
              <a:sym typeface="Viga"/>
            </a:endParaRPr>
          </a:p>
        </p:txBody>
      </p:sp>
      <p:cxnSp>
        <p:nvCxnSpPr>
          <p:cNvPr id="484" name="Google Shape;484;p25"/>
          <p:cNvCxnSpPr>
            <a:endCxn id="480" idx="1"/>
          </p:cNvCxnSpPr>
          <p:nvPr/>
        </p:nvCxnSpPr>
        <p:spPr>
          <a:xfrm flipH="1" rot="10800000">
            <a:off x="3899805" y="4029838"/>
            <a:ext cx="502200" cy="2700"/>
          </a:xfrm>
          <a:prstGeom prst="straightConnector1">
            <a:avLst/>
          </a:prstGeom>
          <a:noFill/>
          <a:ln cap="flat" cmpd="sng" w="9525">
            <a:solidFill>
              <a:srgbClr val="FFFFFF"/>
            </a:solidFill>
            <a:prstDash val="solid"/>
            <a:round/>
            <a:headEnd len="med" w="med" type="none"/>
            <a:tailEnd len="med" w="med" type="triangle"/>
          </a:ln>
        </p:spPr>
      </p:cxnSp>
      <p:cxnSp>
        <p:nvCxnSpPr>
          <p:cNvPr id="485" name="Google Shape;485;p25"/>
          <p:cNvCxnSpPr>
            <a:endCxn id="481" idx="1"/>
          </p:cNvCxnSpPr>
          <p:nvPr/>
        </p:nvCxnSpPr>
        <p:spPr>
          <a:xfrm>
            <a:off x="3899655" y="1943850"/>
            <a:ext cx="503400" cy="3600"/>
          </a:xfrm>
          <a:prstGeom prst="straightConnector1">
            <a:avLst/>
          </a:prstGeom>
          <a:noFill/>
          <a:ln cap="flat" cmpd="sng" w="9525">
            <a:solidFill>
              <a:srgbClr val="FFFFFF"/>
            </a:solidFill>
            <a:prstDash val="solid"/>
            <a:round/>
            <a:headEnd len="med" w="med" type="none"/>
            <a:tailEnd len="med" w="med" type="triangle"/>
          </a:ln>
        </p:spPr>
      </p:cxnSp>
      <p:sp>
        <p:nvSpPr>
          <p:cNvPr id="486" name="Google Shape;486;p25"/>
          <p:cNvSpPr/>
          <p:nvPr/>
        </p:nvSpPr>
        <p:spPr>
          <a:xfrm>
            <a:off x="4546675" y="16907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Technical</a:t>
            </a:r>
            <a:endParaRPr b="1" sz="1200"/>
          </a:p>
          <a:p>
            <a:pPr indent="0" lvl="0" marL="0" rtl="0" algn="ctr">
              <a:spcBef>
                <a:spcPts val="0"/>
              </a:spcBef>
              <a:spcAft>
                <a:spcPts val="0"/>
              </a:spcAft>
              <a:buNone/>
            </a:pPr>
            <a:r>
              <a:rPr b="1" lang="en" sz="1200"/>
              <a:t>Indicator</a:t>
            </a:r>
            <a:endParaRPr b="1" sz="1200"/>
          </a:p>
          <a:p>
            <a:pPr indent="0" lvl="0" marL="0" rtl="0" algn="ctr">
              <a:spcBef>
                <a:spcPts val="0"/>
              </a:spcBef>
              <a:spcAft>
                <a:spcPts val="0"/>
              </a:spcAft>
              <a:buNone/>
            </a:pPr>
            <a:r>
              <a:rPr b="1" lang="en" sz="1200"/>
              <a:t>Analyzer</a:t>
            </a:r>
            <a:endParaRPr b="1" sz="1200"/>
          </a:p>
        </p:txBody>
      </p:sp>
      <p:cxnSp>
        <p:nvCxnSpPr>
          <p:cNvPr id="487" name="Google Shape;487;p25"/>
          <p:cNvCxnSpPr>
            <a:stCxn id="481" idx="3"/>
            <a:endCxn id="488" idx="1"/>
          </p:cNvCxnSpPr>
          <p:nvPr/>
        </p:nvCxnSpPr>
        <p:spPr>
          <a:xfrm>
            <a:off x="6233655" y="1947450"/>
            <a:ext cx="569100" cy="1067400"/>
          </a:xfrm>
          <a:prstGeom prst="straightConnector1">
            <a:avLst/>
          </a:prstGeom>
          <a:noFill/>
          <a:ln cap="flat" cmpd="sng" w="9525">
            <a:solidFill>
              <a:srgbClr val="FFFFFF"/>
            </a:solidFill>
            <a:prstDash val="solid"/>
            <a:round/>
            <a:headEnd len="med" w="med" type="none"/>
            <a:tailEnd len="med" w="med" type="triangle"/>
          </a:ln>
        </p:spPr>
      </p:cxnSp>
      <p:cxnSp>
        <p:nvCxnSpPr>
          <p:cNvPr id="489" name="Google Shape;489;p25"/>
          <p:cNvCxnSpPr>
            <a:stCxn id="480" idx="3"/>
            <a:endCxn id="488" idx="1"/>
          </p:cNvCxnSpPr>
          <p:nvPr/>
        </p:nvCxnSpPr>
        <p:spPr>
          <a:xfrm flipH="1" rot="10800000">
            <a:off x="6232605" y="3014938"/>
            <a:ext cx="570000" cy="1014900"/>
          </a:xfrm>
          <a:prstGeom prst="straightConnector1">
            <a:avLst/>
          </a:prstGeom>
          <a:noFill/>
          <a:ln cap="flat" cmpd="sng" w="9525">
            <a:solidFill>
              <a:srgbClr val="FFFFFF"/>
            </a:solidFill>
            <a:prstDash val="solid"/>
            <a:round/>
            <a:headEnd len="med" w="med" type="none"/>
            <a:tailEnd len="med" w="med" type="triangle"/>
          </a:ln>
        </p:spPr>
      </p:cxnSp>
      <p:pic>
        <p:nvPicPr>
          <p:cNvPr id="488" name="Google Shape;488;p25"/>
          <p:cNvPicPr preferRelativeResize="0"/>
          <p:nvPr/>
        </p:nvPicPr>
        <p:blipFill rotWithShape="1">
          <a:blip r:embed="rId5">
            <a:alphaModFix/>
          </a:blip>
          <a:srcRect b="0" l="4354" r="4345" t="0"/>
          <a:stretch/>
        </p:blipFill>
        <p:spPr>
          <a:xfrm>
            <a:off x="6802729" y="2501925"/>
            <a:ext cx="2219398" cy="1026000"/>
          </a:xfrm>
          <a:prstGeom prst="rect">
            <a:avLst/>
          </a:prstGeom>
          <a:noFill/>
          <a:ln>
            <a:noFill/>
          </a:ln>
        </p:spPr>
      </p:pic>
      <p:sp>
        <p:nvSpPr>
          <p:cNvPr id="490" name="Google Shape;490;p25"/>
          <p:cNvSpPr/>
          <p:nvPr/>
        </p:nvSpPr>
        <p:spPr>
          <a:xfrm>
            <a:off x="293538"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24/7 Data</a:t>
            </a:r>
            <a:endParaRPr b="1" sz="1300"/>
          </a:p>
          <a:p>
            <a:pPr indent="0" lvl="0" marL="0" rtl="0" algn="ctr">
              <a:spcBef>
                <a:spcPts val="0"/>
              </a:spcBef>
              <a:spcAft>
                <a:spcPts val="0"/>
              </a:spcAft>
              <a:buNone/>
            </a:pPr>
            <a:r>
              <a:rPr b="1" lang="en" sz="1300"/>
              <a:t>Collector</a:t>
            </a:r>
            <a:endParaRPr b="1" sz="13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491" name="Google Shape;491;p25"/>
          <p:cNvPicPr preferRelativeResize="0"/>
          <p:nvPr/>
        </p:nvPicPr>
        <p:blipFill rotWithShape="1">
          <a:blip r:embed="rId6">
            <a:alphaModFix/>
          </a:blip>
          <a:srcRect b="0" l="0" r="18173" t="0"/>
          <a:stretch/>
        </p:blipFill>
        <p:spPr>
          <a:xfrm>
            <a:off x="2" y="4197325"/>
            <a:ext cx="1321650" cy="847975"/>
          </a:xfrm>
          <a:prstGeom prst="rect">
            <a:avLst/>
          </a:prstGeom>
          <a:noFill/>
          <a:ln>
            <a:noFill/>
          </a:ln>
        </p:spPr>
      </p:pic>
      <p:pic>
        <p:nvPicPr>
          <p:cNvPr id="492" name="Google Shape;492;p25"/>
          <p:cNvPicPr preferRelativeResize="0"/>
          <p:nvPr/>
        </p:nvPicPr>
        <p:blipFill>
          <a:blip r:embed="rId7">
            <a:alphaModFix/>
          </a:blip>
          <a:stretch>
            <a:fillRect/>
          </a:stretch>
        </p:blipFill>
        <p:spPr>
          <a:xfrm>
            <a:off x="1408048" y="1871113"/>
            <a:ext cx="746400" cy="607086"/>
          </a:xfrm>
          <a:prstGeom prst="rect">
            <a:avLst/>
          </a:prstGeom>
          <a:noFill/>
          <a:ln>
            <a:noFill/>
          </a:ln>
        </p:spPr>
      </p:pic>
      <p:sp>
        <p:nvSpPr>
          <p:cNvPr id="493" name="Google Shape;493;p25"/>
          <p:cNvSpPr/>
          <p:nvPr/>
        </p:nvSpPr>
        <p:spPr>
          <a:xfrm>
            <a:off x="1583400" y="36525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DB</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494" name="Google Shape;494;p25"/>
          <p:cNvPicPr preferRelativeResize="0"/>
          <p:nvPr/>
        </p:nvPicPr>
        <p:blipFill>
          <a:blip r:embed="rId8">
            <a:alphaModFix/>
          </a:blip>
          <a:stretch>
            <a:fillRect/>
          </a:stretch>
        </p:blipFill>
        <p:spPr>
          <a:xfrm>
            <a:off x="1740150" y="4197325"/>
            <a:ext cx="746400" cy="770200"/>
          </a:xfrm>
          <a:prstGeom prst="rect">
            <a:avLst/>
          </a:prstGeom>
          <a:noFill/>
          <a:ln>
            <a:noFill/>
          </a:ln>
        </p:spPr>
      </p:pic>
      <p:cxnSp>
        <p:nvCxnSpPr>
          <p:cNvPr id="495" name="Google Shape;495;p25"/>
          <p:cNvCxnSpPr>
            <a:stCxn id="490" idx="3"/>
            <a:endCxn id="493" idx="1"/>
          </p:cNvCxnSpPr>
          <p:nvPr/>
        </p:nvCxnSpPr>
        <p:spPr>
          <a:xfrm>
            <a:off x="1321638" y="4361288"/>
            <a:ext cx="261900" cy="0"/>
          </a:xfrm>
          <a:prstGeom prst="straightConnector1">
            <a:avLst/>
          </a:prstGeom>
          <a:noFill/>
          <a:ln cap="flat" cmpd="sng" w="9525">
            <a:solidFill>
              <a:srgbClr val="FFFFFF"/>
            </a:solidFill>
            <a:prstDash val="solid"/>
            <a:round/>
            <a:headEnd len="med" w="med" type="none"/>
            <a:tailEnd len="med" w="med" type="triangle"/>
          </a:ln>
        </p:spPr>
      </p:cxnSp>
      <p:cxnSp>
        <p:nvCxnSpPr>
          <p:cNvPr id="496" name="Google Shape;496;p25"/>
          <p:cNvCxnSpPr>
            <a:stCxn id="475" idx="2"/>
          </p:cNvCxnSpPr>
          <p:nvPr/>
        </p:nvCxnSpPr>
        <p:spPr>
          <a:xfrm flipH="1">
            <a:off x="669301" y="2590687"/>
            <a:ext cx="5400" cy="1049100"/>
          </a:xfrm>
          <a:prstGeom prst="straightConnector1">
            <a:avLst/>
          </a:prstGeom>
          <a:noFill/>
          <a:ln cap="flat" cmpd="sng" w="9525">
            <a:solidFill>
              <a:srgbClr val="FFFFFF"/>
            </a:solidFill>
            <a:prstDash val="solid"/>
            <a:round/>
            <a:headEnd len="med" w="med" type="none"/>
            <a:tailEnd len="med" w="med" type="triangle"/>
          </a:ln>
        </p:spPr>
      </p:cxnSp>
      <p:cxnSp>
        <p:nvCxnSpPr>
          <p:cNvPr id="497" name="Google Shape;497;p25"/>
          <p:cNvCxnSpPr/>
          <p:nvPr/>
        </p:nvCxnSpPr>
        <p:spPr>
          <a:xfrm flipH="1" rot="10800000">
            <a:off x="1103700" y="3274775"/>
            <a:ext cx="1763100" cy="4200"/>
          </a:xfrm>
          <a:prstGeom prst="straightConnector1">
            <a:avLst/>
          </a:prstGeom>
          <a:noFill/>
          <a:ln cap="flat" cmpd="sng" w="9525">
            <a:solidFill>
              <a:srgbClr val="FFFFFF"/>
            </a:solidFill>
            <a:prstDash val="solid"/>
            <a:round/>
            <a:headEnd len="med" w="med" type="none"/>
            <a:tailEnd len="med" w="med" type="triangle"/>
          </a:ln>
        </p:spPr>
      </p:cxnSp>
      <p:cxnSp>
        <p:nvCxnSpPr>
          <p:cNvPr id="498" name="Google Shape;498;p25"/>
          <p:cNvCxnSpPr/>
          <p:nvPr/>
        </p:nvCxnSpPr>
        <p:spPr>
          <a:xfrm>
            <a:off x="2078248" y="2174656"/>
            <a:ext cx="790500" cy="14100"/>
          </a:xfrm>
          <a:prstGeom prst="straightConnector1">
            <a:avLst/>
          </a:prstGeom>
          <a:noFill/>
          <a:ln cap="flat" cmpd="sng" w="9525">
            <a:solidFill>
              <a:srgbClr val="FFFFFF"/>
            </a:solidFill>
            <a:prstDash val="solid"/>
            <a:round/>
            <a:headEnd len="med" w="med" type="none"/>
            <a:tailEnd len="med" w="med" type="triangle"/>
          </a:ln>
        </p:spPr>
      </p:cxnSp>
      <p:cxnSp>
        <p:nvCxnSpPr>
          <p:cNvPr id="499" name="Google Shape;499;p25"/>
          <p:cNvCxnSpPr/>
          <p:nvPr/>
        </p:nvCxnSpPr>
        <p:spPr>
          <a:xfrm>
            <a:off x="1095228" y="2163515"/>
            <a:ext cx="3600" cy="1494900"/>
          </a:xfrm>
          <a:prstGeom prst="straightConnector1">
            <a:avLst/>
          </a:prstGeom>
          <a:noFill/>
          <a:ln cap="flat" cmpd="sng" w="9525">
            <a:solidFill>
              <a:srgbClr val="FFFFFF"/>
            </a:solidFill>
            <a:prstDash val="solid"/>
            <a:round/>
            <a:headEnd len="med" w="med" type="none"/>
            <a:tailEnd len="med" w="med" type="triangle"/>
          </a:ln>
        </p:spPr>
      </p:cxnSp>
      <p:sp>
        <p:nvSpPr>
          <p:cNvPr id="500" name="Google Shape;500;p25"/>
          <p:cNvSpPr/>
          <p:nvPr/>
        </p:nvSpPr>
        <p:spPr>
          <a:xfrm>
            <a:off x="4539850" y="3748150"/>
            <a:ext cx="1557000" cy="10674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LSTM</a:t>
            </a:r>
            <a:endParaRPr b="1" sz="1200"/>
          </a:p>
          <a:p>
            <a:pPr indent="0" lvl="0" marL="0" rtl="0" algn="ctr">
              <a:spcBef>
                <a:spcPts val="0"/>
              </a:spcBef>
              <a:spcAft>
                <a:spcPts val="0"/>
              </a:spcAft>
              <a:buNone/>
            </a:pPr>
            <a:r>
              <a:rPr b="1" lang="en" sz="1200"/>
              <a:t>Model</a:t>
            </a:r>
            <a:endParaRPr b="1"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61"/>
          <p:cNvSpPr txBox="1"/>
          <p:nvPr>
            <p:ph idx="4294967295" type="ctrTitle"/>
          </p:nvPr>
        </p:nvSpPr>
        <p:spPr>
          <a:xfrm>
            <a:off x="964975" y="342025"/>
            <a:ext cx="4402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t>
            </a:r>
            <a:endParaRPr/>
          </a:p>
          <a:p>
            <a:pPr indent="0" lvl="0" marL="0" rtl="0" algn="l">
              <a:spcBef>
                <a:spcPts val="0"/>
              </a:spcBef>
              <a:spcAft>
                <a:spcPts val="0"/>
              </a:spcAft>
              <a:buNone/>
            </a:pPr>
            <a:r>
              <a:rPr lang="en"/>
              <a:t>Sentiment </a:t>
            </a:r>
            <a:endParaRPr/>
          </a:p>
          <a:p>
            <a:pPr indent="0" lvl="0" marL="0" rtl="0" algn="l">
              <a:spcBef>
                <a:spcPts val="0"/>
              </a:spcBef>
              <a:spcAft>
                <a:spcPts val="0"/>
              </a:spcAft>
              <a:buNone/>
            </a:pPr>
            <a:r>
              <a:rPr lang="en"/>
              <a:t>Analysis</a:t>
            </a:r>
            <a:r>
              <a:rPr lang="en"/>
              <a:t> </a:t>
            </a:r>
            <a:endParaRPr/>
          </a:p>
        </p:txBody>
      </p:sp>
      <p:sp>
        <p:nvSpPr>
          <p:cNvPr id="1016" name="Google Shape;1016;p61"/>
          <p:cNvSpPr txBox="1"/>
          <p:nvPr>
            <p:ph idx="4294967295" type="title"/>
          </p:nvPr>
        </p:nvSpPr>
        <p:spPr>
          <a:xfrm>
            <a:off x="115000" y="176775"/>
            <a:ext cx="673500" cy="8118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1017" name="Google Shape;1017;p61"/>
          <p:cNvPicPr preferRelativeResize="0"/>
          <p:nvPr/>
        </p:nvPicPr>
        <p:blipFill rotWithShape="1">
          <a:blip r:embed="rId3">
            <a:alphaModFix/>
          </a:blip>
          <a:srcRect b="12386" l="50228" r="0" t="40587"/>
          <a:stretch/>
        </p:blipFill>
        <p:spPr>
          <a:xfrm>
            <a:off x="3878119" y="0"/>
            <a:ext cx="5265882" cy="2802800"/>
          </a:xfrm>
          <a:prstGeom prst="rect">
            <a:avLst/>
          </a:prstGeom>
          <a:noFill/>
          <a:ln>
            <a:noFill/>
          </a:ln>
        </p:spPr>
      </p:pic>
      <p:pic>
        <p:nvPicPr>
          <p:cNvPr id="1018" name="Google Shape;1018;p61"/>
          <p:cNvPicPr preferRelativeResize="0"/>
          <p:nvPr/>
        </p:nvPicPr>
        <p:blipFill>
          <a:blip r:embed="rId4">
            <a:alphaModFix/>
          </a:blip>
          <a:stretch>
            <a:fillRect/>
          </a:stretch>
        </p:blipFill>
        <p:spPr>
          <a:xfrm>
            <a:off x="0" y="2899825"/>
            <a:ext cx="9143999" cy="2243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62"/>
          <p:cNvPicPr preferRelativeResize="0"/>
          <p:nvPr/>
        </p:nvPicPr>
        <p:blipFill>
          <a:blip r:embed="rId3">
            <a:alphaModFix/>
          </a:blip>
          <a:stretch>
            <a:fillRect/>
          </a:stretch>
        </p:blipFill>
        <p:spPr>
          <a:xfrm>
            <a:off x="0" y="0"/>
            <a:ext cx="7180189" cy="5143500"/>
          </a:xfrm>
          <a:prstGeom prst="rect">
            <a:avLst/>
          </a:prstGeom>
          <a:noFill/>
          <a:ln>
            <a:noFill/>
          </a:ln>
        </p:spPr>
      </p:pic>
      <p:pic>
        <p:nvPicPr>
          <p:cNvPr id="1024" name="Google Shape;1024;p62"/>
          <p:cNvPicPr preferRelativeResize="0"/>
          <p:nvPr/>
        </p:nvPicPr>
        <p:blipFill rotWithShape="1">
          <a:blip r:embed="rId4">
            <a:alphaModFix/>
          </a:blip>
          <a:srcRect b="36122" l="69456" r="19599" t="47756"/>
          <a:stretch/>
        </p:blipFill>
        <p:spPr>
          <a:xfrm>
            <a:off x="6852900" y="0"/>
            <a:ext cx="2291101" cy="1430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63"/>
          <p:cNvPicPr preferRelativeResize="0"/>
          <p:nvPr/>
        </p:nvPicPr>
        <p:blipFill>
          <a:blip r:embed="rId3">
            <a:alphaModFix/>
          </a:blip>
          <a:stretch>
            <a:fillRect/>
          </a:stretch>
        </p:blipFill>
        <p:spPr>
          <a:xfrm>
            <a:off x="2683512" y="0"/>
            <a:ext cx="3777000" cy="4352199"/>
          </a:xfrm>
          <a:prstGeom prst="rect">
            <a:avLst/>
          </a:prstGeom>
          <a:noFill/>
          <a:ln>
            <a:noFill/>
          </a:ln>
        </p:spPr>
      </p:pic>
      <p:pic>
        <p:nvPicPr>
          <p:cNvPr id="1030" name="Google Shape;1030;p63"/>
          <p:cNvPicPr preferRelativeResize="0"/>
          <p:nvPr/>
        </p:nvPicPr>
        <p:blipFill>
          <a:blip r:embed="rId4">
            <a:alphaModFix/>
          </a:blip>
          <a:stretch>
            <a:fillRect/>
          </a:stretch>
        </p:blipFill>
        <p:spPr>
          <a:xfrm>
            <a:off x="2547946" y="4446400"/>
            <a:ext cx="4048125" cy="638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64"/>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1036" name="Google Shape;1036;p64"/>
          <p:cNvSpPr txBox="1"/>
          <p:nvPr>
            <p:ph type="title"/>
          </p:nvPr>
        </p:nvSpPr>
        <p:spPr>
          <a:xfrm flipH="1">
            <a:off x="1143000" y="0"/>
            <a:ext cx="6858000" cy="11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lt1"/>
                </a:solidFill>
              </a:rPr>
              <a:t>LIVE  DASHBOARD TIME</a:t>
            </a:r>
            <a:endParaRPr sz="6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5"/>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can I try this at home?</a:t>
            </a:r>
            <a:endParaRPr/>
          </a:p>
        </p:txBody>
      </p:sp>
      <p:sp>
        <p:nvSpPr>
          <p:cNvPr id="1042" name="Google Shape;1042;p65"/>
          <p:cNvSpPr txBox="1"/>
          <p:nvPr>
            <p:ph idx="4294967295" type="body"/>
          </p:nvPr>
        </p:nvSpPr>
        <p:spPr>
          <a:xfrm>
            <a:off x="720000" y="1357150"/>
            <a:ext cx="417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a:t>
            </a:r>
            <a:endParaRPr/>
          </a:p>
          <a:p>
            <a:pPr indent="-317500" lvl="1" marL="914400" rtl="0" algn="l">
              <a:spcBef>
                <a:spcPts val="1600"/>
              </a:spcBef>
              <a:spcAft>
                <a:spcPts val="0"/>
              </a:spcAft>
              <a:buSzPts val="1400"/>
              <a:buChar char="○"/>
            </a:pPr>
            <a:r>
              <a:rPr lang="en"/>
              <a:t>tensorflow==2.3.1</a:t>
            </a:r>
            <a:endParaRPr/>
          </a:p>
          <a:p>
            <a:pPr indent="-317500" lvl="1" marL="914400" rtl="0" algn="l">
              <a:spcBef>
                <a:spcPts val="0"/>
              </a:spcBef>
              <a:spcAft>
                <a:spcPts val="0"/>
              </a:spcAft>
              <a:buSzPts val="1400"/>
              <a:buChar char="○"/>
            </a:pPr>
            <a:r>
              <a:rPr lang="en"/>
              <a:t>sklearn==0.23.2</a:t>
            </a:r>
            <a:endParaRPr/>
          </a:p>
          <a:p>
            <a:pPr indent="-317500" lvl="1" marL="914400" rtl="0" algn="l">
              <a:spcBef>
                <a:spcPts val="0"/>
              </a:spcBef>
              <a:spcAft>
                <a:spcPts val="0"/>
              </a:spcAft>
              <a:buSzPts val="1400"/>
              <a:buChar char="○"/>
            </a:pPr>
            <a:r>
              <a:rPr lang="en"/>
              <a:t>plotly==4.9.0</a:t>
            </a:r>
            <a:endParaRPr/>
          </a:p>
          <a:p>
            <a:pPr indent="-317500" lvl="1" marL="914400" rtl="0" algn="l">
              <a:spcBef>
                <a:spcPts val="0"/>
              </a:spcBef>
              <a:spcAft>
                <a:spcPts val="0"/>
              </a:spcAft>
              <a:buSzPts val="1400"/>
              <a:buChar char="○"/>
            </a:pPr>
            <a:r>
              <a:rPr lang="en"/>
              <a:t>pyrebase==3.0.27</a:t>
            </a:r>
            <a:endParaRPr/>
          </a:p>
          <a:p>
            <a:pPr indent="-317500" lvl="1" marL="914400" rtl="0" algn="l">
              <a:spcBef>
                <a:spcPts val="0"/>
              </a:spcBef>
              <a:spcAft>
                <a:spcPts val="0"/>
              </a:spcAft>
              <a:buSzPts val="1400"/>
              <a:buChar char="○"/>
            </a:pPr>
            <a:r>
              <a:rPr lang="en"/>
              <a:t>pandas==1.0.1</a:t>
            </a:r>
            <a:endParaRPr/>
          </a:p>
          <a:p>
            <a:pPr indent="-317500" lvl="1" marL="914400" rtl="0" algn="l">
              <a:spcBef>
                <a:spcPts val="0"/>
              </a:spcBef>
              <a:spcAft>
                <a:spcPts val="0"/>
              </a:spcAft>
              <a:buSzPts val="1400"/>
              <a:buChar char="○"/>
            </a:pPr>
            <a:r>
              <a:rPr lang="en"/>
              <a:t>ta==0.7.0</a:t>
            </a:r>
            <a:endParaRPr/>
          </a:p>
          <a:p>
            <a:pPr indent="-317500" lvl="1" marL="914400" rtl="0" algn="l">
              <a:spcBef>
                <a:spcPts val="0"/>
              </a:spcBef>
              <a:spcAft>
                <a:spcPts val="0"/>
              </a:spcAft>
              <a:buSzPts val="1400"/>
              <a:buChar char="○"/>
            </a:pPr>
            <a:r>
              <a:rPr lang="en"/>
              <a:t>requests==2.11.1</a:t>
            </a:r>
            <a:endParaRPr/>
          </a:p>
          <a:p>
            <a:pPr indent="-317500" lvl="1" marL="914400" rtl="0" algn="l">
              <a:spcBef>
                <a:spcPts val="0"/>
              </a:spcBef>
              <a:spcAft>
                <a:spcPts val="0"/>
              </a:spcAft>
              <a:buSzPts val="1400"/>
              <a:buChar char="○"/>
            </a:pPr>
            <a:r>
              <a:rPr lang="en"/>
              <a:t>numpy==1.18.5</a:t>
            </a:r>
            <a:endParaRPr/>
          </a:p>
          <a:p>
            <a:pPr indent="0" lvl="0" marL="0" rtl="0" algn="l">
              <a:spcBef>
                <a:spcPts val="0"/>
              </a:spcBef>
              <a:spcAft>
                <a:spcPts val="0"/>
              </a:spcAft>
              <a:buNone/>
            </a:pPr>
            <a:r>
              <a:t/>
            </a:r>
            <a:endParaRPr/>
          </a:p>
        </p:txBody>
      </p:sp>
      <p:sp>
        <p:nvSpPr>
          <p:cNvPr id="1043" name="Google Shape;1043;p65"/>
          <p:cNvSpPr txBox="1"/>
          <p:nvPr>
            <p:ph idx="4294967295" type="body"/>
          </p:nvPr>
        </p:nvSpPr>
        <p:spPr>
          <a:xfrm>
            <a:off x="3310800" y="1875475"/>
            <a:ext cx="6604500" cy="26463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SzPts val="1400"/>
              <a:buChar char="○"/>
            </a:pPr>
            <a:r>
              <a:rPr lang="en"/>
              <a:t>jupyter_dash==0.3.1</a:t>
            </a:r>
            <a:endParaRPr/>
          </a:p>
          <a:p>
            <a:pPr indent="-317500" lvl="1" marL="914400" rtl="0" algn="l">
              <a:spcBef>
                <a:spcPts val="0"/>
              </a:spcBef>
              <a:spcAft>
                <a:spcPts val="0"/>
              </a:spcAft>
              <a:buSzPts val="1400"/>
              <a:buChar char="○"/>
            </a:pPr>
            <a:r>
              <a:rPr lang="en"/>
              <a:t>dash_bootstrap_components==0.10.7</a:t>
            </a:r>
            <a:endParaRPr/>
          </a:p>
          <a:p>
            <a:pPr indent="-317500" lvl="1" marL="914400" rtl="0" algn="l">
              <a:spcBef>
                <a:spcPts val="0"/>
              </a:spcBef>
              <a:spcAft>
                <a:spcPts val="0"/>
              </a:spcAft>
              <a:buSzPts val="1400"/>
              <a:buChar char="○"/>
            </a:pPr>
            <a:r>
              <a:rPr lang="en"/>
              <a:t>dash_core_components==1.14.1</a:t>
            </a:r>
            <a:endParaRPr/>
          </a:p>
          <a:p>
            <a:pPr indent="-317500" lvl="1" marL="914400" rtl="0" algn="l">
              <a:spcBef>
                <a:spcPts val="0"/>
              </a:spcBef>
              <a:spcAft>
                <a:spcPts val="0"/>
              </a:spcAft>
              <a:buSzPts val="1400"/>
              <a:buChar char="○"/>
            </a:pPr>
            <a:r>
              <a:rPr lang="en"/>
              <a:t>dash_html_components==1.1.1</a:t>
            </a:r>
            <a:endParaRPr/>
          </a:p>
          <a:p>
            <a:pPr indent="-317500" lvl="1" marL="914400" rtl="0" algn="l">
              <a:spcBef>
                <a:spcPts val="0"/>
              </a:spcBef>
              <a:spcAft>
                <a:spcPts val="0"/>
              </a:spcAft>
              <a:buSzPts val="1400"/>
              <a:buChar char="○"/>
            </a:pPr>
            <a:r>
              <a:rPr lang="en"/>
              <a:t>dash==1.18.1</a:t>
            </a:r>
            <a:endParaRPr/>
          </a:p>
          <a:p>
            <a:pPr indent="-317500" lvl="1" marL="914400" rtl="0" algn="l">
              <a:spcBef>
                <a:spcPts val="0"/>
              </a:spcBef>
              <a:spcAft>
                <a:spcPts val="0"/>
              </a:spcAft>
              <a:buSzPts val="1400"/>
              <a:buChar char="○"/>
            </a:pPr>
            <a:r>
              <a:rPr lang="en"/>
              <a:t>fbprophet==0.7.1</a:t>
            </a:r>
            <a:endParaRPr/>
          </a:p>
          <a:p>
            <a:pPr indent="-317500" lvl="1" marL="914400" rtl="0" algn="l">
              <a:spcBef>
                <a:spcPts val="0"/>
              </a:spcBef>
              <a:spcAft>
                <a:spcPts val="0"/>
              </a:spcAft>
              <a:buSzPts val="1400"/>
              <a:buChar char="○"/>
            </a:pPr>
            <a:r>
              <a:rPr lang="en"/>
              <a:t>textblob==0.15.3</a:t>
            </a:r>
            <a:endParaRPr/>
          </a:p>
          <a:p>
            <a:pPr indent="-317500" lvl="1" marL="914400" rtl="0" algn="l">
              <a:spcBef>
                <a:spcPts val="0"/>
              </a:spcBef>
              <a:spcAft>
                <a:spcPts val="0"/>
              </a:spcAft>
              <a:buSzPts val="1400"/>
              <a:buChar char="○"/>
            </a:pPr>
            <a:r>
              <a:rPr lang="en"/>
              <a:t>twint==2.1.21</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6"/>
          <p:cNvSpPr txBox="1"/>
          <p:nvPr>
            <p:ph idx="1" type="body"/>
          </p:nvPr>
        </p:nvSpPr>
        <p:spPr>
          <a:xfrm>
            <a:off x="720000" y="1357150"/>
            <a:ext cx="5140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Download required package</a:t>
            </a:r>
            <a:r>
              <a:rPr lang="en"/>
              <a: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Font typeface="Nanum Gothic Coding"/>
              <a:buAutoNum type="arabicPeriod"/>
            </a:pPr>
            <a:r>
              <a:rPr lang="en"/>
              <a:t>Open the demo of your choosing in a Jupyter Notebook (NOT Google Colab)</a:t>
            </a:r>
            <a:endParaRPr/>
          </a:p>
          <a:p>
            <a:pPr indent="-330200" lvl="1" marL="914400" rtl="0" algn="l">
              <a:spcBef>
                <a:spcPts val="0"/>
              </a:spcBef>
              <a:spcAft>
                <a:spcPts val="0"/>
              </a:spcAft>
              <a:buSzPts val="1600"/>
              <a:buChar char="○"/>
            </a:pPr>
            <a:r>
              <a:rPr lang="en"/>
              <a:t>Note: OracleDemo.ipynb may show warnings due to our twint dependency and takes a long time to warm up. It is recommended to start with IndicatorDemo.ipynb first.</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Run the cells in order and please follow the comments!</a:t>
            </a:r>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1049" name="Google Shape;1049;p66"/>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can I run the demos?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7"/>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can I run the dashboard?</a:t>
            </a:r>
            <a:endParaRPr/>
          </a:p>
        </p:txBody>
      </p:sp>
      <p:sp>
        <p:nvSpPr>
          <p:cNvPr id="1055" name="Google Shape;1055;p67"/>
          <p:cNvSpPr txBox="1"/>
          <p:nvPr>
            <p:ph idx="1" type="body"/>
          </p:nvPr>
        </p:nvSpPr>
        <p:spPr>
          <a:xfrm>
            <a:off x="720000" y="1052350"/>
            <a:ext cx="7735800" cy="389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Download required package</a:t>
            </a:r>
            <a:r>
              <a:rPr lang="en"/>
              <a: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Font typeface="Nanum Gothic Coding"/>
              <a:buAutoNum type="arabicPeriod"/>
            </a:pPr>
            <a:r>
              <a:rPr lang="en"/>
              <a:t>Open dashboard.ipynb in a Jupyter Notebook (NOT Google Colab)</a:t>
            </a:r>
            <a:endParaRPr/>
          </a:p>
          <a:p>
            <a:pPr indent="-330200" lvl="1" marL="914400" rtl="0" algn="l">
              <a:spcBef>
                <a:spcPts val="0"/>
              </a:spcBef>
              <a:spcAft>
                <a:spcPts val="0"/>
              </a:spcAft>
              <a:buSzPts val="1600"/>
              <a:buChar char="○"/>
            </a:pPr>
            <a:r>
              <a:rPr lang="en"/>
              <a:t>Note: OracleDemo.ipynb may show warnings due to our twint dependency and takes a long time to warm up.</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Run the cells in order up until “Example Usage”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Run the following cell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Run the cell below with </a:t>
            </a:r>
            <a:r>
              <a:rPr lang="en">
                <a:latin typeface="Courier New"/>
                <a:ea typeface="Courier New"/>
                <a:cs typeface="Courier New"/>
                <a:sym typeface="Courier New"/>
              </a:rPr>
              <a:t>predictor.has_model(</a:t>
            </a:r>
            <a:r>
              <a:rPr lang="en">
                <a:latin typeface="Courier New"/>
                <a:ea typeface="Courier New"/>
                <a:cs typeface="Courier New"/>
                <a:sym typeface="Courier New"/>
              </a:rPr>
              <a:t>)</a:t>
            </a:r>
            <a:r>
              <a:rPr lang="en"/>
              <a:t> until </a:t>
            </a:r>
            <a:r>
              <a:rPr lang="en"/>
              <a:t>the output is True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Run the remaining cells in the notebook</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startAt="2"/>
            </a:pPr>
            <a:r>
              <a:rPr lang="en"/>
              <a:t>Click the link to the external Dash application</a:t>
            </a:r>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pSp>
        <p:nvGrpSpPr>
          <p:cNvPr id="1060" name="Google Shape;1060;p68"/>
          <p:cNvGrpSpPr/>
          <p:nvPr/>
        </p:nvGrpSpPr>
        <p:grpSpPr>
          <a:xfrm>
            <a:off x="635850" y="549425"/>
            <a:ext cx="3899643" cy="1518373"/>
            <a:chOff x="635850" y="549425"/>
            <a:chExt cx="3899643" cy="1518373"/>
          </a:xfrm>
        </p:grpSpPr>
        <p:sp>
          <p:nvSpPr>
            <p:cNvPr id="1061" name="Google Shape;1061;p68"/>
            <p:cNvSpPr/>
            <p:nvPr/>
          </p:nvSpPr>
          <p:spPr>
            <a:xfrm>
              <a:off x="635850" y="677325"/>
              <a:ext cx="3742062" cy="1390473"/>
            </a:xfrm>
            <a:custGeom>
              <a:rect b="b" l="l" r="r" t="t"/>
              <a:pathLst>
                <a:path extrusionOk="0" h="46508" w="69455">
                  <a:moveTo>
                    <a:pt x="0" y="1"/>
                  </a:moveTo>
                  <a:lnTo>
                    <a:pt x="0" y="46508"/>
                  </a:lnTo>
                  <a:lnTo>
                    <a:pt x="69455" y="46508"/>
                  </a:lnTo>
                  <a:lnTo>
                    <a:pt x="69455" y="42224"/>
                  </a:lnTo>
                  <a:lnTo>
                    <a:pt x="4628" y="1"/>
                  </a:lnTo>
                  <a:close/>
                </a:path>
              </a:pathLst>
            </a:custGeom>
            <a:solidFill>
              <a:srgbClr val="A4C1FF">
                <a:alpha val="3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8"/>
            <p:cNvSpPr/>
            <p:nvPr/>
          </p:nvSpPr>
          <p:spPr>
            <a:xfrm>
              <a:off x="722475" y="549425"/>
              <a:ext cx="3800400" cy="13905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8"/>
            <p:cNvSpPr/>
            <p:nvPr/>
          </p:nvSpPr>
          <p:spPr>
            <a:xfrm>
              <a:off x="916799" y="636990"/>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8"/>
            <p:cNvSpPr/>
            <p:nvPr/>
          </p:nvSpPr>
          <p:spPr>
            <a:xfrm>
              <a:off x="1047324" y="636990"/>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5" name="Google Shape;1065;p68"/>
            <p:cNvCxnSpPr/>
            <p:nvPr/>
          </p:nvCxnSpPr>
          <p:spPr>
            <a:xfrm>
              <a:off x="722493" y="808936"/>
              <a:ext cx="3813000" cy="0"/>
            </a:xfrm>
            <a:prstGeom prst="straightConnector1">
              <a:avLst/>
            </a:prstGeom>
            <a:noFill/>
            <a:ln cap="flat" cmpd="sng" w="9525">
              <a:solidFill>
                <a:schemeClr val="accent1"/>
              </a:solidFill>
              <a:prstDash val="solid"/>
              <a:round/>
              <a:headEnd len="med" w="med" type="none"/>
              <a:tailEnd len="med" w="med" type="none"/>
            </a:ln>
          </p:spPr>
        </p:cxnSp>
        <p:sp>
          <p:nvSpPr>
            <p:cNvPr id="1066" name="Google Shape;1066;p68"/>
            <p:cNvSpPr/>
            <p:nvPr/>
          </p:nvSpPr>
          <p:spPr>
            <a:xfrm>
              <a:off x="1177844" y="636990"/>
              <a:ext cx="91200" cy="8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68"/>
          <p:cNvSpPr txBox="1"/>
          <p:nvPr>
            <p:ph idx="1" type="subTitle"/>
          </p:nvPr>
        </p:nvSpPr>
        <p:spPr>
          <a:xfrm>
            <a:off x="626675" y="4439377"/>
            <a:ext cx="3896100" cy="27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rPr>
              <a:t>Please keep this slide for attribution</a:t>
            </a:r>
            <a:endParaRPr sz="1000">
              <a:solidFill>
                <a:schemeClr val="dk1"/>
              </a:solidFill>
            </a:endParaRPr>
          </a:p>
        </p:txBody>
      </p:sp>
      <p:sp>
        <p:nvSpPr>
          <p:cNvPr id="1068" name="Google Shape;1068;p68"/>
          <p:cNvSpPr txBox="1"/>
          <p:nvPr>
            <p:ph type="title"/>
          </p:nvPr>
        </p:nvSpPr>
        <p:spPr>
          <a:xfrm>
            <a:off x="859675" y="822488"/>
            <a:ext cx="3896100" cy="9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69" name="Google Shape;1069;p68"/>
          <p:cNvSpPr txBox="1"/>
          <p:nvPr>
            <p:ph idx="1" type="subTitle"/>
          </p:nvPr>
        </p:nvSpPr>
        <p:spPr>
          <a:xfrm>
            <a:off x="932517" y="2134229"/>
            <a:ext cx="3168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Does anyone have any questions?</a:t>
            </a:r>
            <a:endParaRPr/>
          </a:p>
          <a:p>
            <a:pPr indent="0" lvl="0" marL="0" rtl="0" algn="l">
              <a:spcBef>
                <a:spcPts val="0"/>
              </a:spcBef>
              <a:spcAft>
                <a:spcPts val="0"/>
              </a:spcAft>
              <a:buNone/>
            </a:pPr>
            <a:r>
              <a:t/>
            </a:r>
            <a:endParaRPr/>
          </a:p>
        </p:txBody>
      </p:sp>
      <p:grpSp>
        <p:nvGrpSpPr>
          <p:cNvPr id="1070" name="Google Shape;1070;p68"/>
          <p:cNvGrpSpPr/>
          <p:nvPr/>
        </p:nvGrpSpPr>
        <p:grpSpPr>
          <a:xfrm>
            <a:off x="5482204" y="825675"/>
            <a:ext cx="4067622" cy="3865867"/>
            <a:chOff x="5199975" y="1097500"/>
            <a:chExt cx="3781724" cy="3594150"/>
          </a:xfrm>
        </p:grpSpPr>
        <p:sp>
          <p:nvSpPr>
            <p:cNvPr id="1071" name="Google Shape;1071;p68"/>
            <p:cNvSpPr/>
            <p:nvPr/>
          </p:nvSpPr>
          <p:spPr>
            <a:xfrm>
              <a:off x="5533009" y="1699984"/>
              <a:ext cx="213409" cy="457502"/>
            </a:xfrm>
            <a:custGeom>
              <a:rect b="b" l="l" r="r" t="t"/>
              <a:pathLst>
                <a:path extrusionOk="0" h="13285" w="6197">
                  <a:moveTo>
                    <a:pt x="1" y="0"/>
                  </a:moveTo>
                  <a:lnTo>
                    <a:pt x="1" y="13284"/>
                  </a:lnTo>
                  <a:lnTo>
                    <a:pt x="6197" y="13284"/>
                  </a:lnTo>
                  <a:lnTo>
                    <a:pt x="619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8"/>
            <p:cNvSpPr/>
            <p:nvPr/>
          </p:nvSpPr>
          <p:spPr>
            <a:xfrm>
              <a:off x="5755433" y="2189324"/>
              <a:ext cx="262620" cy="442143"/>
            </a:xfrm>
            <a:custGeom>
              <a:rect b="b" l="l" r="r" t="t"/>
              <a:pathLst>
                <a:path extrusionOk="0" h="12839" w="7626">
                  <a:moveTo>
                    <a:pt x="1" y="0"/>
                  </a:moveTo>
                  <a:lnTo>
                    <a:pt x="1" y="12839"/>
                  </a:lnTo>
                  <a:lnTo>
                    <a:pt x="7626" y="12839"/>
                  </a:lnTo>
                  <a:lnTo>
                    <a:pt x="7626"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8"/>
            <p:cNvSpPr/>
            <p:nvPr/>
          </p:nvSpPr>
          <p:spPr>
            <a:xfrm>
              <a:off x="6049898" y="1277175"/>
              <a:ext cx="489013" cy="414972"/>
            </a:xfrm>
            <a:custGeom>
              <a:rect b="b" l="l" r="r" t="t"/>
              <a:pathLst>
                <a:path extrusionOk="0" h="12050" w="1420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8"/>
            <p:cNvSpPr/>
            <p:nvPr/>
          </p:nvSpPr>
          <p:spPr>
            <a:xfrm>
              <a:off x="5533009" y="2189324"/>
              <a:ext cx="213409" cy="442143"/>
            </a:xfrm>
            <a:custGeom>
              <a:rect b="b" l="l" r="r" t="t"/>
              <a:pathLst>
                <a:path extrusionOk="0" h="12839" w="6197">
                  <a:moveTo>
                    <a:pt x="1" y="0"/>
                  </a:moveTo>
                  <a:lnTo>
                    <a:pt x="1" y="12839"/>
                  </a:lnTo>
                  <a:lnTo>
                    <a:pt x="6197" y="12839"/>
                  </a:lnTo>
                  <a:lnTo>
                    <a:pt x="619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8"/>
            <p:cNvSpPr/>
            <p:nvPr/>
          </p:nvSpPr>
          <p:spPr>
            <a:xfrm>
              <a:off x="6308170" y="2189324"/>
              <a:ext cx="230731" cy="442143"/>
            </a:xfrm>
            <a:custGeom>
              <a:rect b="b" l="l" r="r" t="t"/>
              <a:pathLst>
                <a:path extrusionOk="0" h="12839" w="6700">
                  <a:moveTo>
                    <a:pt x="0" y="0"/>
                  </a:moveTo>
                  <a:lnTo>
                    <a:pt x="0" y="12839"/>
                  </a:lnTo>
                  <a:lnTo>
                    <a:pt x="6699" y="12839"/>
                  </a:lnTo>
                  <a:lnTo>
                    <a:pt x="6699"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8"/>
            <p:cNvSpPr/>
            <p:nvPr/>
          </p:nvSpPr>
          <p:spPr>
            <a:xfrm>
              <a:off x="5755433" y="1699984"/>
              <a:ext cx="262620" cy="457502"/>
            </a:xfrm>
            <a:custGeom>
              <a:rect b="b" l="l" r="r" t="t"/>
              <a:pathLst>
                <a:path extrusionOk="0" h="13285" w="7626">
                  <a:moveTo>
                    <a:pt x="1" y="0"/>
                  </a:moveTo>
                  <a:lnTo>
                    <a:pt x="1" y="13284"/>
                  </a:lnTo>
                  <a:lnTo>
                    <a:pt x="7626" y="13284"/>
                  </a:lnTo>
                  <a:lnTo>
                    <a:pt x="7626"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8"/>
            <p:cNvSpPr/>
            <p:nvPr/>
          </p:nvSpPr>
          <p:spPr>
            <a:xfrm>
              <a:off x="6308170" y="1699984"/>
              <a:ext cx="230731" cy="457502"/>
            </a:xfrm>
            <a:custGeom>
              <a:rect b="b" l="l" r="r" t="t"/>
              <a:pathLst>
                <a:path extrusionOk="0" h="13285" w="6700">
                  <a:moveTo>
                    <a:pt x="0" y="0"/>
                  </a:moveTo>
                  <a:lnTo>
                    <a:pt x="0" y="13284"/>
                  </a:lnTo>
                  <a:lnTo>
                    <a:pt x="6699" y="13284"/>
                  </a:lnTo>
                  <a:lnTo>
                    <a:pt x="6699"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8"/>
            <p:cNvSpPr/>
            <p:nvPr/>
          </p:nvSpPr>
          <p:spPr>
            <a:xfrm>
              <a:off x="5533009" y="2639304"/>
              <a:ext cx="213409" cy="398063"/>
            </a:xfrm>
            <a:custGeom>
              <a:rect b="b" l="l" r="r" t="t"/>
              <a:pathLst>
                <a:path extrusionOk="0" h="11559" w="6197">
                  <a:moveTo>
                    <a:pt x="1" y="0"/>
                  </a:moveTo>
                  <a:lnTo>
                    <a:pt x="1" y="11558"/>
                  </a:lnTo>
                  <a:lnTo>
                    <a:pt x="6197" y="11558"/>
                  </a:lnTo>
                  <a:lnTo>
                    <a:pt x="619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8"/>
            <p:cNvSpPr/>
            <p:nvPr/>
          </p:nvSpPr>
          <p:spPr>
            <a:xfrm>
              <a:off x="5533009" y="1277175"/>
              <a:ext cx="485052" cy="414972"/>
            </a:xfrm>
            <a:custGeom>
              <a:rect b="b" l="l" r="r" t="t"/>
              <a:pathLst>
                <a:path extrusionOk="0" h="12050" w="14085">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8"/>
            <p:cNvSpPr/>
            <p:nvPr/>
          </p:nvSpPr>
          <p:spPr>
            <a:xfrm>
              <a:off x="5755433" y="2639304"/>
              <a:ext cx="262620" cy="398063"/>
            </a:xfrm>
            <a:custGeom>
              <a:rect b="b" l="l" r="r" t="t"/>
              <a:pathLst>
                <a:path extrusionOk="0" h="11559" w="7626">
                  <a:moveTo>
                    <a:pt x="1" y="0"/>
                  </a:moveTo>
                  <a:lnTo>
                    <a:pt x="1" y="11558"/>
                  </a:lnTo>
                  <a:lnTo>
                    <a:pt x="7626" y="11558"/>
                  </a:lnTo>
                  <a:lnTo>
                    <a:pt x="7626"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8"/>
            <p:cNvSpPr/>
            <p:nvPr/>
          </p:nvSpPr>
          <p:spPr>
            <a:xfrm>
              <a:off x="6308170" y="2639304"/>
              <a:ext cx="230731" cy="398063"/>
            </a:xfrm>
            <a:custGeom>
              <a:rect b="b" l="l" r="r" t="t"/>
              <a:pathLst>
                <a:path extrusionOk="0" h="11559" w="6700">
                  <a:moveTo>
                    <a:pt x="0" y="0"/>
                  </a:moveTo>
                  <a:lnTo>
                    <a:pt x="0" y="11558"/>
                  </a:lnTo>
                  <a:lnTo>
                    <a:pt x="6699" y="11558"/>
                  </a:lnTo>
                  <a:lnTo>
                    <a:pt x="6699"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8"/>
            <p:cNvSpPr/>
            <p:nvPr/>
          </p:nvSpPr>
          <p:spPr>
            <a:xfrm>
              <a:off x="6049898" y="1699984"/>
              <a:ext cx="249259" cy="457502"/>
            </a:xfrm>
            <a:custGeom>
              <a:rect b="b" l="l" r="r" t="t"/>
              <a:pathLst>
                <a:path extrusionOk="0" h="13285" w="7238">
                  <a:moveTo>
                    <a:pt x="1" y="0"/>
                  </a:moveTo>
                  <a:lnTo>
                    <a:pt x="1" y="13284"/>
                  </a:lnTo>
                  <a:lnTo>
                    <a:pt x="7237" y="13284"/>
                  </a:lnTo>
                  <a:lnTo>
                    <a:pt x="723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8"/>
            <p:cNvSpPr/>
            <p:nvPr/>
          </p:nvSpPr>
          <p:spPr>
            <a:xfrm>
              <a:off x="6049898" y="2639304"/>
              <a:ext cx="249259" cy="398063"/>
            </a:xfrm>
            <a:custGeom>
              <a:rect b="b" l="l" r="r" t="t"/>
              <a:pathLst>
                <a:path extrusionOk="0" h="11559" w="7238">
                  <a:moveTo>
                    <a:pt x="1" y="0"/>
                  </a:moveTo>
                  <a:lnTo>
                    <a:pt x="1" y="11558"/>
                  </a:lnTo>
                  <a:lnTo>
                    <a:pt x="7237" y="11558"/>
                  </a:lnTo>
                  <a:lnTo>
                    <a:pt x="7237"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8"/>
            <p:cNvSpPr/>
            <p:nvPr/>
          </p:nvSpPr>
          <p:spPr>
            <a:xfrm>
              <a:off x="6049898" y="2189324"/>
              <a:ext cx="249259" cy="442143"/>
            </a:xfrm>
            <a:custGeom>
              <a:rect b="b" l="l" r="r" t="t"/>
              <a:pathLst>
                <a:path extrusionOk="0" h="12839" w="7238">
                  <a:moveTo>
                    <a:pt x="1" y="0"/>
                  </a:moveTo>
                  <a:lnTo>
                    <a:pt x="1" y="12839"/>
                  </a:lnTo>
                  <a:lnTo>
                    <a:pt x="7237" y="12839"/>
                  </a:lnTo>
                  <a:lnTo>
                    <a:pt x="723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8"/>
            <p:cNvSpPr/>
            <p:nvPr/>
          </p:nvSpPr>
          <p:spPr>
            <a:xfrm>
              <a:off x="7956499" y="1681079"/>
              <a:ext cx="213409" cy="457502"/>
            </a:xfrm>
            <a:custGeom>
              <a:rect b="b" l="l" r="r" t="t"/>
              <a:pathLst>
                <a:path extrusionOk="0" h="13285" w="6197">
                  <a:moveTo>
                    <a:pt x="0" y="1"/>
                  </a:moveTo>
                  <a:lnTo>
                    <a:pt x="0" y="13285"/>
                  </a:lnTo>
                  <a:lnTo>
                    <a:pt x="6197" y="13285"/>
                  </a:lnTo>
                  <a:lnTo>
                    <a:pt x="6197"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8"/>
            <p:cNvSpPr/>
            <p:nvPr/>
          </p:nvSpPr>
          <p:spPr>
            <a:xfrm>
              <a:off x="8178923" y="2170419"/>
              <a:ext cx="262620" cy="442143"/>
            </a:xfrm>
            <a:custGeom>
              <a:rect b="b" l="l" r="r" t="t"/>
              <a:pathLst>
                <a:path extrusionOk="0" h="12839" w="7626">
                  <a:moveTo>
                    <a:pt x="1" y="1"/>
                  </a:moveTo>
                  <a:lnTo>
                    <a:pt x="1" y="12839"/>
                  </a:lnTo>
                  <a:lnTo>
                    <a:pt x="7626" y="12839"/>
                  </a:lnTo>
                  <a:lnTo>
                    <a:pt x="7626"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8"/>
            <p:cNvSpPr/>
            <p:nvPr/>
          </p:nvSpPr>
          <p:spPr>
            <a:xfrm>
              <a:off x="8473388" y="1258269"/>
              <a:ext cx="489013" cy="414972"/>
            </a:xfrm>
            <a:custGeom>
              <a:rect b="b" l="l" r="r" t="t"/>
              <a:pathLst>
                <a:path extrusionOk="0" h="12050" w="1420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8"/>
            <p:cNvSpPr/>
            <p:nvPr/>
          </p:nvSpPr>
          <p:spPr>
            <a:xfrm>
              <a:off x="7956086" y="2170419"/>
              <a:ext cx="213822" cy="442143"/>
            </a:xfrm>
            <a:custGeom>
              <a:rect b="b" l="l" r="r" t="t"/>
              <a:pathLst>
                <a:path extrusionOk="0" h="12839" w="6209">
                  <a:moveTo>
                    <a:pt x="1" y="1"/>
                  </a:moveTo>
                  <a:lnTo>
                    <a:pt x="1" y="12839"/>
                  </a:lnTo>
                  <a:lnTo>
                    <a:pt x="6209" y="12839"/>
                  </a:lnTo>
                  <a:lnTo>
                    <a:pt x="6209"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p:nvPr/>
          </p:nvSpPr>
          <p:spPr>
            <a:xfrm>
              <a:off x="8731661" y="2170419"/>
              <a:ext cx="230731" cy="442143"/>
            </a:xfrm>
            <a:custGeom>
              <a:rect b="b" l="l" r="r" t="t"/>
              <a:pathLst>
                <a:path extrusionOk="0" h="12839" w="6700">
                  <a:moveTo>
                    <a:pt x="0" y="1"/>
                  </a:moveTo>
                  <a:lnTo>
                    <a:pt x="0" y="12839"/>
                  </a:lnTo>
                  <a:lnTo>
                    <a:pt x="6699" y="12839"/>
                  </a:lnTo>
                  <a:lnTo>
                    <a:pt x="6699"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8178923" y="1681079"/>
              <a:ext cx="262620" cy="457502"/>
            </a:xfrm>
            <a:custGeom>
              <a:rect b="b" l="l" r="r" t="t"/>
              <a:pathLst>
                <a:path extrusionOk="0" h="13285" w="7626">
                  <a:moveTo>
                    <a:pt x="1" y="1"/>
                  </a:moveTo>
                  <a:lnTo>
                    <a:pt x="1" y="13285"/>
                  </a:lnTo>
                  <a:lnTo>
                    <a:pt x="7626" y="13285"/>
                  </a:lnTo>
                  <a:lnTo>
                    <a:pt x="7626"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8"/>
            <p:cNvSpPr/>
            <p:nvPr/>
          </p:nvSpPr>
          <p:spPr>
            <a:xfrm>
              <a:off x="8731661" y="1681079"/>
              <a:ext cx="230731" cy="457502"/>
            </a:xfrm>
            <a:custGeom>
              <a:rect b="b" l="l" r="r" t="t"/>
              <a:pathLst>
                <a:path extrusionOk="0" h="13285" w="6700">
                  <a:moveTo>
                    <a:pt x="0" y="1"/>
                  </a:moveTo>
                  <a:lnTo>
                    <a:pt x="0" y="13285"/>
                  </a:lnTo>
                  <a:lnTo>
                    <a:pt x="6699" y="13285"/>
                  </a:lnTo>
                  <a:lnTo>
                    <a:pt x="6699"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8"/>
            <p:cNvSpPr/>
            <p:nvPr/>
          </p:nvSpPr>
          <p:spPr>
            <a:xfrm>
              <a:off x="7956086" y="2620019"/>
              <a:ext cx="213822" cy="398442"/>
            </a:xfrm>
            <a:custGeom>
              <a:rect b="b" l="l" r="r" t="t"/>
              <a:pathLst>
                <a:path extrusionOk="0" h="11570" w="6209">
                  <a:moveTo>
                    <a:pt x="1" y="0"/>
                  </a:moveTo>
                  <a:lnTo>
                    <a:pt x="1" y="11569"/>
                  </a:lnTo>
                  <a:lnTo>
                    <a:pt x="6209" y="11569"/>
                  </a:lnTo>
                  <a:lnTo>
                    <a:pt x="6209"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8"/>
            <p:cNvSpPr/>
            <p:nvPr/>
          </p:nvSpPr>
          <p:spPr>
            <a:xfrm>
              <a:off x="7956499" y="1258269"/>
              <a:ext cx="485052" cy="414972"/>
            </a:xfrm>
            <a:custGeom>
              <a:rect b="b" l="l" r="r" t="t"/>
              <a:pathLst>
                <a:path extrusionOk="0" h="12050" w="14085">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8"/>
            <p:cNvSpPr/>
            <p:nvPr/>
          </p:nvSpPr>
          <p:spPr>
            <a:xfrm>
              <a:off x="8178923" y="2620019"/>
              <a:ext cx="262620" cy="398442"/>
            </a:xfrm>
            <a:custGeom>
              <a:rect b="b" l="l" r="r" t="t"/>
              <a:pathLst>
                <a:path extrusionOk="0" h="11570" w="7626">
                  <a:moveTo>
                    <a:pt x="1" y="0"/>
                  </a:moveTo>
                  <a:lnTo>
                    <a:pt x="1" y="11569"/>
                  </a:lnTo>
                  <a:lnTo>
                    <a:pt x="7626" y="11569"/>
                  </a:lnTo>
                  <a:lnTo>
                    <a:pt x="7626"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8731661" y="2620019"/>
              <a:ext cx="230731" cy="398442"/>
            </a:xfrm>
            <a:custGeom>
              <a:rect b="b" l="l" r="r" t="t"/>
              <a:pathLst>
                <a:path extrusionOk="0" h="11570" w="6700">
                  <a:moveTo>
                    <a:pt x="0" y="0"/>
                  </a:moveTo>
                  <a:lnTo>
                    <a:pt x="0" y="11569"/>
                  </a:lnTo>
                  <a:lnTo>
                    <a:pt x="6699" y="11569"/>
                  </a:lnTo>
                  <a:lnTo>
                    <a:pt x="6699"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8"/>
            <p:cNvSpPr/>
            <p:nvPr/>
          </p:nvSpPr>
          <p:spPr>
            <a:xfrm>
              <a:off x="8473388" y="1681079"/>
              <a:ext cx="249259" cy="457502"/>
            </a:xfrm>
            <a:custGeom>
              <a:rect b="b" l="l" r="r" t="t"/>
              <a:pathLst>
                <a:path extrusionOk="0" h="13285" w="7238">
                  <a:moveTo>
                    <a:pt x="1" y="1"/>
                  </a:moveTo>
                  <a:lnTo>
                    <a:pt x="1" y="13285"/>
                  </a:lnTo>
                  <a:lnTo>
                    <a:pt x="7237" y="13285"/>
                  </a:lnTo>
                  <a:lnTo>
                    <a:pt x="7237"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8"/>
            <p:cNvSpPr/>
            <p:nvPr/>
          </p:nvSpPr>
          <p:spPr>
            <a:xfrm>
              <a:off x="8473388" y="2620019"/>
              <a:ext cx="249259" cy="398442"/>
            </a:xfrm>
            <a:custGeom>
              <a:rect b="b" l="l" r="r" t="t"/>
              <a:pathLst>
                <a:path extrusionOk="0" h="11570" w="7238">
                  <a:moveTo>
                    <a:pt x="1" y="0"/>
                  </a:moveTo>
                  <a:lnTo>
                    <a:pt x="1" y="11569"/>
                  </a:lnTo>
                  <a:lnTo>
                    <a:pt x="7237" y="11569"/>
                  </a:lnTo>
                  <a:lnTo>
                    <a:pt x="723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8"/>
            <p:cNvSpPr/>
            <p:nvPr/>
          </p:nvSpPr>
          <p:spPr>
            <a:xfrm>
              <a:off x="8473388" y="2170419"/>
              <a:ext cx="249259" cy="442143"/>
            </a:xfrm>
            <a:custGeom>
              <a:rect b="b" l="l" r="r" t="t"/>
              <a:pathLst>
                <a:path extrusionOk="0" h="12839" w="7238">
                  <a:moveTo>
                    <a:pt x="1" y="1"/>
                  </a:moveTo>
                  <a:lnTo>
                    <a:pt x="1" y="12839"/>
                  </a:lnTo>
                  <a:lnTo>
                    <a:pt x="7237" y="12839"/>
                  </a:lnTo>
                  <a:lnTo>
                    <a:pt x="7237"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8"/>
            <p:cNvSpPr/>
            <p:nvPr/>
          </p:nvSpPr>
          <p:spPr>
            <a:xfrm>
              <a:off x="8127338" y="4407712"/>
              <a:ext cx="825605" cy="268509"/>
            </a:xfrm>
            <a:custGeom>
              <a:rect b="b" l="l" r="r" t="t"/>
              <a:pathLst>
                <a:path extrusionOk="0" h="7797" w="23974">
                  <a:moveTo>
                    <a:pt x="1" y="0"/>
                  </a:moveTo>
                  <a:lnTo>
                    <a:pt x="1" y="7797"/>
                  </a:lnTo>
                  <a:lnTo>
                    <a:pt x="23974" y="7797"/>
                  </a:lnTo>
                  <a:lnTo>
                    <a:pt x="23974"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8"/>
            <p:cNvSpPr/>
            <p:nvPr/>
          </p:nvSpPr>
          <p:spPr>
            <a:xfrm>
              <a:off x="8092695" y="4332916"/>
              <a:ext cx="889004" cy="74833"/>
            </a:xfrm>
            <a:custGeom>
              <a:rect b="b" l="l" r="r" t="t"/>
              <a:pathLst>
                <a:path extrusionOk="0" h="2173" w="25815">
                  <a:moveTo>
                    <a:pt x="1" y="0"/>
                  </a:moveTo>
                  <a:lnTo>
                    <a:pt x="1" y="2172"/>
                  </a:lnTo>
                  <a:lnTo>
                    <a:pt x="25815" y="2172"/>
                  </a:lnTo>
                  <a:lnTo>
                    <a:pt x="25815" y="0"/>
                  </a:lnTo>
                  <a:close/>
                </a:path>
              </a:pathLst>
            </a:custGeom>
            <a:solidFill>
              <a:srgbClr val="6797FF">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8"/>
            <p:cNvSpPr/>
            <p:nvPr/>
          </p:nvSpPr>
          <p:spPr>
            <a:xfrm>
              <a:off x="8519843" y="4332916"/>
              <a:ext cx="461841" cy="343307"/>
            </a:xfrm>
            <a:custGeom>
              <a:rect b="b" l="l" r="r" t="t"/>
              <a:pathLst>
                <a:path extrusionOk="0" h="9969" w="13411">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8"/>
            <p:cNvSpPr/>
            <p:nvPr/>
          </p:nvSpPr>
          <p:spPr>
            <a:xfrm>
              <a:off x="8242699" y="4450999"/>
              <a:ext cx="167745" cy="40602"/>
            </a:xfrm>
            <a:custGeom>
              <a:rect b="b" l="l" r="r" t="t"/>
              <a:pathLst>
                <a:path extrusionOk="0" h="1179" w="4871">
                  <a:moveTo>
                    <a:pt x="1" y="1"/>
                  </a:moveTo>
                  <a:lnTo>
                    <a:pt x="1" y="1178"/>
                  </a:lnTo>
                  <a:lnTo>
                    <a:pt x="4871" y="1178"/>
                  </a:lnTo>
                  <a:lnTo>
                    <a:pt x="48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p:nvPr/>
          </p:nvSpPr>
          <p:spPr>
            <a:xfrm>
              <a:off x="8221452" y="4541945"/>
              <a:ext cx="214993" cy="85474"/>
            </a:xfrm>
            <a:custGeom>
              <a:rect b="b" l="l" r="r" t="t"/>
              <a:pathLst>
                <a:path extrusionOk="0" h="2482" w="6243">
                  <a:moveTo>
                    <a:pt x="0" y="0"/>
                  </a:moveTo>
                  <a:lnTo>
                    <a:pt x="0" y="2481"/>
                  </a:lnTo>
                  <a:lnTo>
                    <a:pt x="6242" y="2481"/>
                  </a:lnTo>
                  <a:lnTo>
                    <a:pt x="62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a:off x="8330099" y="3935280"/>
              <a:ext cx="364590" cy="130346"/>
            </a:xfrm>
            <a:custGeom>
              <a:rect b="b" l="l" r="r" t="t"/>
              <a:pathLst>
                <a:path extrusionOk="0" h="3785" w="10587">
                  <a:moveTo>
                    <a:pt x="0" y="1"/>
                  </a:moveTo>
                  <a:lnTo>
                    <a:pt x="35" y="2939"/>
                  </a:lnTo>
                  <a:lnTo>
                    <a:pt x="10587" y="3785"/>
                  </a:lnTo>
                  <a:lnTo>
                    <a:pt x="10266" y="881"/>
                  </a:lnTo>
                  <a:lnTo>
                    <a:pt x="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p:nvPr/>
          </p:nvSpPr>
          <p:spPr>
            <a:xfrm>
              <a:off x="8406065" y="3980943"/>
              <a:ext cx="222466" cy="37055"/>
            </a:xfrm>
            <a:custGeom>
              <a:rect b="b" l="l" r="r" t="t"/>
              <a:pathLst>
                <a:path extrusionOk="0" h="1076" w="6460">
                  <a:moveTo>
                    <a:pt x="47" y="1"/>
                  </a:moveTo>
                  <a:lnTo>
                    <a:pt x="1" y="527"/>
                  </a:lnTo>
                  <a:lnTo>
                    <a:pt x="6414" y="1075"/>
                  </a:lnTo>
                  <a:lnTo>
                    <a:pt x="6460" y="550"/>
                  </a:lnTo>
                  <a:lnTo>
                    <a:pt x="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8"/>
            <p:cNvSpPr/>
            <p:nvPr/>
          </p:nvSpPr>
          <p:spPr>
            <a:xfrm>
              <a:off x="8289154" y="3839616"/>
              <a:ext cx="362214" cy="124457"/>
            </a:xfrm>
            <a:custGeom>
              <a:rect b="b" l="l" r="r" t="t"/>
              <a:pathLst>
                <a:path extrusionOk="0" h="3614" w="10518">
                  <a:moveTo>
                    <a:pt x="1" y="1"/>
                  </a:moveTo>
                  <a:lnTo>
                    <a:pt x="1" y="2927"/>
                  </a:lnTo>
                  <a:lnTo>
                    <a:pt x="10518" y="3613"/>
                  </a:lnTo>
                  <a:lnTo>
                    <a:pt x="10518" y="3613"/>
                  </a:lnTo>
                  <a:lnTo>
                    <a:pt x="10255" y="99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8288775" y="3853391"/>
              <a:ext cx="344513" cy="93360"/>
            </a:xfrm>
            <a:custGeom>
              <a:rect b="b" l="l" r="r" t="t"/>
              <a:pathLst>
                <a:path extrusionOk="0" h="2711" w="10004">
                  <a:moveTo>
                    <a:pt x="12" y="1"/>
                  </a:moveTo>
                  <a:lnTo>
                    <a:pt x="0" y="1979"/>
                  </a:lnTo>
                  <a:lnTo>
                    <a:pt x="10003" y="2710"/>
                  </a:lnTo>
                  <a:lnTo>
                    <a:pt x="9832" y="892"/>
                  </a:lnTo>
                  <a:lnTo>
                    <a:pt x="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p:nvPr/>
          </p:nvSpPr>
          <p:spPr>
            <a:xfrm>
              <a:off x="8291909" y="3878219"/>
              <a:ext cx="315000" cy="32165"/>
            </a:xfrm>
            <a:custGeom>
              <a:rect b="b" l="l" r="r" t="t"/>
              <a:pathLst>
                <a:path extrusionOk="0" h="934" w="9147">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8"/>
            <p:cNvSpPr/>
            <p:nvPr/>
          </p:nvSpPr>
          <p:spPr>
            <a:xfrm>
              <a:off x="8287983" y="3896126"/>
              <a:ext cx="318512" cy="22970"/>
            </a:xfrm>
            <a:custGeom>
              <a:rect b="b" l="l" r="r" t="t"/>
              <a:pathLst>
                <a:path extrusionOk="0" h="667" w="9249">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8"/>
            <p:cNvSpPr/>
            <p:nvPr/>
          </p:nvSpPr>
          <p:spPr>
            <a:xfrm>
              <a:off x="8334025" y="4028603"/>
              <a:ext cx="363798" cy="120084"/>
            </a:xfrm>
            <a:custGeom>
              <a:rect b="b" l="l" r="r" t="t"/>
              <a:pathLst>
                <a:path extrusionOk="0" h="3487" w="10564">
                  <a:moveTo>
                    <a:pt x="1" y="0"/>
                  </a:moveTo>
                  <a:lnTo>
                    <a:pt x="46" y="2927"/>
                  </a:lnTo>
                  <a:lnTo>
                    <a:pt x="10564" y="3487"/>
                  </a:lnTo>
                  <a:lnTo>
                    <a:pt x="10267" y="869"/>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8"/>
            <p:cNvSpPr/>
            <p:nvPr/>
          </p:nvSpPr>
          <p:spPr>
            <a:xfrm>
              <a:off x="8369081" y="4031736"/>
              <a:ext cx="6715" cy="99628"/>
            </a:xfrm>
            <a:custGeom>
              <a:rect b="b" l="l" r="r" t="t"/>
              <a:pathLst>
                <a:path extrusionOk="0" h="2893" w="195">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8"/>
            <p:cNvSpPr/>
            <p:nvPr/>
          </p:nvSpPr>
          <p:spPr>
            <a:xfrm>
              <a:off x="8385989" y="4032907"/>
              <a:ext cx="5958" cy="99249"/>
            </a:xfrm>
            <a:custGeom>
              <a:rect b="b" l="l" r="r" t="t"/>
              <a:pathLst>
                <a:path extrusionOk="0" h="2882" w="173">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8"/>
            <p:cNvSpPr/>
            <p:nvPr/>
          </p:nvSpPr>
          <p:spPr>
            <a:xfrm>
              <a:off x="8419840" y="4077399"/>
              <a:ext cx="196879" cy="16186"/>
            </a:xfrm>
            <a:custGeom>
              <a:rect b="b" l="l" r="r" t="t"/>
              <a:pathLst>
                <a:path extrusionOk="0" h="470" w="5717">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8"/>
            <p:cNvSpPr/>
            <p:nvPr/>
          </p:nvSpPr>
          <p:spPr>
            <a:xfrm>
              <a:off x="8419840" y="4077089"/>
              <a:ext cx="196879" cy="16806"/>
            </a:xfrm>
            <a:custGeom>
              <a:rect b="b" l="l" r="r" t="t"/>
              <a:pathLst>
                <a:path extrusionOk="0" h="488" w="5717">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8"/>
            <p:cNvSpPr/>
            <p:nvPr/>
          </p:nvSpPr>
          <p:spPr>
            <a:xfrm>
              <a:off x="8636789" y="4055360"/>
              <a:ext cx="7094" cy="90192"/>
            </a:xfrm>
            <a:custGeom>
              <a:rect b="b" l="l" r="r" t="t"/>
              <a:pathLst>
                <a:path extrusionOk="0" h="2619" w="206">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p:nvPr/>
          </p:nvSpPr>
          <p:spPr>
            <a:xfrm>
              <a:off x="8654110" y="4056152"/>
              <a:ext cx="11433" cy="90571"/>
            </a:xfrm>
            <a:custGeom>
              <a:rect b="b" l="l" r="r" t="t"/>
              <a:pathLst>
                <a:path extrusionOk="0" h="2630" w="332">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8"/>
            <p:cNvSpPr/>
            <p:nvPr/>
          </p:nvSpPr>
          <p:spPr>
            <a:xfrm>
              <a:off x="8472596" y="4100230"/>
              <a:ext cx="99662" cy="5166"/>
            </a:xfrm>
            <a:custGeom>
              <a:rect b="b" l="l" r="r" t="t"/>
              <a:pathLst>
                <a:path extrusionOk="0" h="150" w="2894">
                  <a:moveTo>
                    <a:pt x="1" y="1"/>
                  </a:moveTo>
                  <a:lnTo>
                    <a:pt x="1" y="1"/>
                  </a:lnTo>
                  <a:cubicBezTo>
                    <a:pt x="1133" y="69"/>
                    <a:pt x="2001" y="126"/>
                    <a:pt x="2893" y="149"/>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8"/>
            <p:cNvSpPr/>
            <p:nvPr/>
          </p:nvSpPr>
          <p:spPr>
            <a:xfrm>
              <a:off x="8472218" y="4099335"/>
              <a:ext cx="100041" cy="6888"/>
            </a:xfrm>
            <a:custGeom>
              <a:rect b="b" l="l" r="r" t="t"/>
              <a:pathLst>
                <a:path extrusionOk="0" h="200" w="2905">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8"/>
            <p:cNvSpPr/>
            <p:nvPr/>
          </p:nvSpPr>
          <p:spPr>
            <a:xfrm>
              <a:off x="8352551" y="4225819"/>
              <a:ext cx="369687" cy="100833"/>
            </a:xfrm>
            <a:custGeom>
              <a:rect b="b" l="l" r="r" t="t"/>
              <a:pathLst>
                <a:path extrusionOk="0" h="2928" w="10735">
                  <a:moveTo>
                    <a:pt x="0" y="1"/>
                  </a:moveTo>
                  <a:lnTo>
                    <a:pt x="194" y="2927"/>
                  </a:lnTo>
                  <a:lnTo>
                    <a:pt x="10735" y="2916"/>
                  </a:lnTo>
                  <a:lnTo>
                    <a:pt x="10300" y="321"/>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8"/>
            <p:cNvSpPr/>
            <p:nvPr/>
          </p:nvSpPr>
          <p:spPr>
            <a:xfrm>
              <a:off x="8366705" y="4240007"/>
              <a:ext cx="351607" cy="74041"/>
            </a:xfrm>
            <a:custGeom>
              <a:rect b="b" l="l" r="r" t="t"/>
              <a:pathLst>
                <a:path extrusionOk="0" h="2150" w="10210">
                  <a:moveTo>
                    <a:pt x="1" y="0"/>
                  </a:moveTo>
                  <a:lnTo>
                    <a:pt x="184" y="2149"/>
                  </a:lnTo>
                  <a:lnTo>
                    <a:pt x="10209" y="2001"/>
                  </a:lnTo>
                  <a:lnTo>
                    <a:pt x="9935" y="1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p:nvPr/>
          </p:nvSpPr>
          <p:spPr>
            <a:xfrm>
              <a:off x="8365534" y="4127022"/>
              <a:ext cx="366174" cy="113024"/>
            </a:xfrm>
            <a:custGeom>
              <a:rect b="b" l="l" r="r" t="t"/>
              <a:pathLst>
                <a:path extrusionOk="0" h="3282" w="10633">
                  <a:moveTo>
                    <a:pt x="0" y="0"/>
                  </a:moveTo>
                  <a:lnTo>
                    <a:pt x="92" y="2927"/>
                  </a:lnTo>
                  <a:lnTo>
                    <a:pt x="10632" y="3281"/>
                  </a:lnTo>
                  <a:lnTo>
                    <a:pt x="10289" y="663"/>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8"/>
            <p:cNvSpPr/>
            <p:nvPr/>
          </p:nvSpPr>
          <p:spPr>
            <a:xfrm>
              <a:off x="8442706" y="4171100"/>
              <a:ext cx="222845" cy="32716"/>
            </a:xfrm>
            <a:custGeom>
              <a:rect b="b" l="l" r="r" t="t"/>
              <a:pathLst>
                <a:path extrusionOk="0" h="950" w="6471">
                  <a:moveTo>
                    <a:pt x="34" y="0"/>
                  </a:moveTo>
                  <a:lnTo>
                    <a:pt x="0" y="538"/>
                  </a:lnTo>
                  <a:lnTo>
                    <a:pt x="6436" y="949"/>
                  </a:lnTo>
                  <a:lnTo>
                    <a:pt x="6471" y="423"/>
                  </a:lnTo>
                  <a:lnTo>
                    <a:pt x="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8"/>
            <p:cNvSpPr/>
            <p:nvPr/>
          </p:nvSpPr>
          <p:spPr>
            <a:xfrm>
              <a:off x="8367497" y="4270139"/>
              <a:ext cx="344892" cy="4925"/>
            </a:xfrm>
            <a:custGeom>
              <a:rect b="b" l="l" r="r" t="t"/>
              <a:pathLst>
                <a:path extrusionOk="0" h="143" w="10015">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8"/>
            <p:cNvSpPr/>
            <p:nvPr/>
          </p:nvSpPr>
          <p:spPr>
            <a:xfrm>
              <a:off x="8369460" y="4285670"/>
              <a:ext cx="346889" cy="6715"/>
            </a:xfrm>
            <a:custGeom>
              <a:rect b="b" l="l" r="r" t="t"/>
              <a:pathLst>
                <a:path extrusionOk="0" h="195" w="10073">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8"/>
            <p:cNvSpPr/>
            <p:nvPr/>
          </p:nvSpPr>
          <p:spPr>
            <a:xfrm>
              <a:off x="5451119" y="3311019"/>
              <a:ext cx="414214" cy="1014012"/>
            </a:xfrm>
            <a:custGeom>
              <a:rect b="b" l="l" r="r" t="t"/>
              <a:pathLst>
                <a:path extrusionOk="0" h="29445" w="12028">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8"/>
            <p:cNvSpPr/>
            <p:nvPr/>
          </p:nvSpPr>
          <p:spPr>
            <a:xfrm>
              <a:off x="5277904" y="3828597"/>
              <a:ext cx="356325" cy="498138"/>
            </a:xfrm>
            <a:custGeom>
              <a:rect b="b" l="l" r="r" t="t"/>
              <a:pathLst>
                <a:path extrusionOk="0" h="14465" w="10347">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8"/>
            <p:cNvSpPr/>
            <p:nvPr/>
          </p:nvSpPr>
          <p:spPr>
            <a:xfrm>
              <a:off x="5413721" y="4007321"/>
              <a:ext cx="305151" cy="521280"/>
            </a:xfrm>
            <a:custGeom>
              <a:rect b="b" l="l" r="r" t="t"/>
              <a:pathLst>
                <a:path extrusionOk="0" h="15137" w="8861">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8"/>
            <p:cNvSpPr/>
            <p:nvPr/>
          </p:nvSpPr>
          <p:spPr>
            <a:xfrm>
              <a:off x="5654259" y="3585304"/>
              <a:ext cx="66568" cy="935460"/>
            </a:xfrm>
            <a:custGeom>
              <a:rect b="b" l="l" r="r" t="t"/>
              <a:pathLst>
                <a:path extrusionOk="0" h="27164" w="1933">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8"/>
            <p:cNvSpPr/>
            <p:nvPr/>
          </p:nvSpPr>
          <p:spPr>
            <a:xfrm>
              <a:off x="5564105" y="4387636"/>
              <a:ext cx="249637" cy="304014"/>
            </a:xfrm>
            <a:custGeom>
              <a:rect b="b" l="l" r="r" t="t"/>
              <a:pathLst>
                <a:path extrusionOk="0" h="8828" w="7249">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8"/>
            <p:cNvSpPr/>
            <p:nvPr/>
          </p:nvSpPr>
          <p:spPr>
            <a:xfrm>
              <a:off x="5199975" y="4680138"/>
              <a:ext cx="3732991" cy="4752"/>
            </a:xfrm>
            <a:custGeom>
              <a:rect b="b" l="l" r="r" t="t"/>
              <a:pathLst>
                <a:path extrusionOk="0" h="138" w="108399">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8"/>
            <p:cNvSpPr/>
            <p:nvPr/>
          </p:nvSpPr>
          <p:spPr>
            <a:xfrm>
              <a:off x="7812796" y="1134126"/>
              <a:ext cx="835454" cy="977612"/>
            </a:xfrm>
            <a:custGeom>
              <a:rect b="b" l="l" r="r" t="t"/>
              <a:pathLst>
                <a:path extrusionOk="0" h="28388" w="2426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8"/>
            <p:cNvSpPr/>
            <p:nvPr/>
          </p:nvSpPr>
          <p:spPr>
            <a:xfrm>
              <a:off x="8026164" y="1266534"/>
              <a:ext cx="440593" cy="360664"/>
            </a:xfrm>
            <a:custGeom>
              <a:rect b="b" l="l" r="r" t="t"/>
              <a:pathLst>
                <a:path extrusionOk="0" h="10473" w="12794">
                  <a:moveTo>
                    <a:pt x="2024" y="1"/>
                  </a:moveTo>
                  <a:lnTo>
                    <a:pt x="1" y="7603"/>
                  </a:lnTo>
                  <a:lnTo>
                    <a:pt x="10770" y="10472"/>
                  </a:lnTo>
                  <a:lnTo>
                    <a:pt x="12793" y="2870"/>
                  </a:lnTo>
                  <a:lnTo>
                    <a:pt x="2024"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8"/>
            <p:cNvSpPr/>
            <p:nvPr/>
          </p:nvSpPr>
          <p:spPr>
            <a:xfrm>
              <a:off x="8206438" y="1726431"/>
              <a:ext cx="94944" cy="80171"/>
            </a:xfrm>
            <a:custGeom>
              <a:rect b="b" l="l" r="r" t="t"/>
              <a:pathLst>
                <a:path extrusionOk="0" h="2328" w="2757">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8"/>
            <p:cNvSpPr/>
            <p:nvPr/>
          </p:nvSpPr>
          <p:spPr>
            <a:xfrm>
              <a:off x="8216734" y="1726362"/>
              <a:ext cx="80343" cy="79929"/>
            </a:xfrm>
            <a:custGeom>
              <a:rect b="b" l="l" r="r" t="t"/>
              <a:pathLst>
                <a:path extrusionOk="0" h="2321" w="2333">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8"/>
            <p:cNvSpPr/>
            <p:nvPr/>
          </p:nvSpPr>
          <p:spPr>
            <a:xfrm>
              <a:off x="8261467" y="1820615"/>
              <a:ext cx="95048" cy="80446"/>
            </a:xfrm>
            <a:custGeom>
              <a:rect b="b" l="l" r="r" t="t"/>
              <a:pathLst>
                <a:path extrusionOk="0" h="2336" w="276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8"/>
            <p:cNvSpPr/>
            <p:nvPr/>
          </p:nvSpPr>
          <p:spPr>
            <a:xfrm>
              <a:off x="8271833" y="1821234"/>
              <a:ext cx="79964" cy="79964"/>
            </a:xfrm>
            <a:custGeom>
              <a:rect b="b" l="l" r="r" t="t"/>
              <a:pathLst>
                <a:path extrusionOk="0" h="2322" w="2322">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8"/>
            <p:cNvSpPr/>
            <p:nvPr/>
          </p:nvSpPr>
          <p:spPr>
            <a:xfrm>
              <a:off x="7895719" y="1636484"/>
              <a:ext cx="267510" cy="225393"/>
            </a:xfrm>
            <a:custGeom>
              <a:rect b="b" l="l" r="r" t="t"/>
              <a:pathLst>
                <a:path extrusionOk="0" h="6545" w="7768">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8"/>
            <p:cNvSpPr/>
            <p:nvPr/>
          </p:nvSpPr>
          <p:spPr>
            <a:xfrm>
              <a:off x="7891931" y="1636587"/>
              <a:ext cx="259073" cy="225221"/>
            </a:xfrm>
            <a:custGeom>
              <a:rect b="b" l="l" r="r" t="t"/>
              <a:pathLst>
                <a:path extrusionOk="0" h="6540" w="7523">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8"/>
            <p:cNvSpPr/>
            <p:nvPr/>
          </p:nvSpPr>
          <p:spPr>
            <a:xfrm>
              <a:off x="7943896" y="1661174"/>
              <a:ext cx="188614" cy="179075"/>
            </a:xfrm>
            <a:custGeom>
              <a:rect b="b" l="l" r="r" t="t"/>
              <a:pathLst>
                <a:path extrusionOk="0" h="5200" w="5477">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p:nvPr/>
          </p:nvSpPr>
          <p:spPr>
            <a:xfrm>
              <a:off x="8352138" y="1268497"/>
              <a:ext cx="298849" cy="833870"/>
            </a:xfrm>
            <a:custGeom>
              <a:rect b="b" l="l" r="r" t="t"/>
              <a:pathLst>
                <a:path extrusionOk="0" h="24214" w="8678">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8"/>
            <p:cNvSpPr/>
            <p:nvPr/>
          </p:nvSpPr>
          <p:spPr>
            <a:xfrm>
              <a:off x="5952684" y="2185399"/>
              <a:ext cx="42944" cy="4752"/>
            </a:xfrm>
            <a:custGeom>
              <a:rect b="b" l="l" r="r" t="t"/>
              <a:pathLst>
                <a:path extrusionOk="0" h="138" w="1247">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8"/>
            <p:cNvSpPr/>
            <p:nvPr/>
          </p:nvSpPr>
          <p:spPr>
            <a:xfrm>
              <a:off x="6016047" y="2129095"/>
              <a:ext cx="4752" cy="43736"/>
            </a:xfrm>
            <a:custGeom>
              <a:rect b="b" l="l" r="r" t="t"/>
              <a:pathLst>
                <a:path extrusionOk="0" h="1270" w="138">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8"/>
            <p:cNvSpPr/>
            <p:nvPr/>
          </p:nvSpPr>
          <p:spPr>
            <a:xfrm>
              <a:off x="6042838" y="2183814"/>
              <a:ext cx="42944" cy="4752"/>
            </a:xfrm>
            <a:custGeom>
              <a:rect b="b" l="l" r="r" t="t"/>
              <a:pathLst>
                <a:path extrusionOk="0" h="138" w="1247">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8"/>
            <p:cNvSpPr/>
            <p:nvPr/>
          </p:nvSpPr>
          <p:spPr>
            <a:xfrm>
              <a:off x="6017631" y="2201136"/>
              <a:ext cx="4752" cy="43736"/>
            </a:xfrm>
            <a:custGeom>
              <a:rect b="b" l="l" r="r" t="t"/>
              <a:pathLst>
                <a:path extrusionOk="0" h="1270" w="138">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8"/>
            <p:cNvSpPr/>
            <p:nvPr/>
          </p:nvSpPr>
          <p:spPr>
            <a:xfrm>
              <a:off x="6038499" y="2201411"/>
              <a:ext cx="17357" cy="18768"/>
            </a:xfrm>
            <a:custGeom>
              <a:rect b="b" l="l" r="r" t="t"/>
              <a:pathLst>
                <a:path extrusionOk="0" h="545" w="504">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8"/>
            <p:cNvSpPr/>
            <p:nvPr/>
          </p:nvSpPr>
          <p:spPr>
            <a:xfrm>
              <a:off x="6035745" y="2153235"/>
              <a:ext cx="17735" cy="16564"/>
            </a:xfrm>
            <a:custGeom>
              <a:rect b="b" l="l" r="r" t="t"/>
              <a:pathLst>
                <a:path extrusionOk="0" h="481" w="515">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8"/>
            <p:cNvSpPr/>
            <p:nvPr/>
          </p:nvSpPr>
          <p:spPr>
            <a:xfrm>
              <a:off x="5987327" y="2157471"/>
              <a:ext cx="16943" cy="13155"/>
            </a:xfrm>
            <a:custGeom>
              <a:rect b="b" l="l" r="r" t="t"/>
              <a:pathLst>
                <a:path extrusionOk="0" h="382" w="492">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8"/>
            <p:cNvSpPr/>
            <p:nvPr/>
          </p:nvSpPr>
          <p:spPr>
            <a:xfrm>
              <a:off x="5986122" y="2199414"/>
              <a:ext cx="16186" cy="16048"/>
            </a:xfrm>
            <a:custGeom>
              <a:rect b="b" l="l" r="r" t="t"/>
              <a:pathLst>
                <a:path extrusionOk="0" h="466" w="47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8"/>
            <p:cNvSpPr/>
            <p:nvPr/>
          </p:nvSpPr>
          <p:spPr>
            <a:xfrm>
              <a:off x="7135675" y="1477147"/>
              <a:ext cx="53585" cy="52001"/>
            </a:xfrm>
            <a:custGeom>
              <a:rect b="b" l="l" r="r" t="t"/>
              <a:pathLst>
                <a:path extrusionOk="0" h="1510" w="1556">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8"/>
            <p:cNvSpPr/>
            <p:nvPr/>
          </p:nvSpPr>
          <p:spPr>
            <a:xfrm>
              <a:off x="7759248" y="3499867"/>
              <a:ext cx="53998" cy="52414"/>
            </a:xfrm>
            <a:custGeom>
              <a:rect b="b" l="l" r="r" t="t"/>
              <a:pathLst>
                <a:path extrusionOk="0" h="1522" w="1568">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8"/>
            <p:cNvSpPr/>
            <p:nvPr/>
          </p:nvSpPr>
          <p:spPr>
            <a:xfrm>
              <a:off x="7643129" y="2614096"/>
              <a:ext cx="29547" cy="3203"/>
            </a:xfrm>
            <a:custGeom>
              <a:rect b="b" l="l" r="r" t="t"/>
              <a:pathLst>
                <a:path extrusionOk="0" h="93" w="858">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8"/>
            <p:cNvSpPr/>
            <p:nvPr/>
          </p:nvSpPr>
          <p:spPr>
            <a:xfrm>
              <a:off x="7686415" y="2575906"/>
              <a:ext cx="3582" cy="29582"/>
            </a:xfrm>
            <a:custGeom>
              <a:rect b="b" l="l" r="r" t="t"/>
              <a:pathLst>
                <a:path extrusionOk="0" h="859" w="104">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8"/>
            <p:cNvSpPr/>
            <p:nvPr/>
          </p:nvSpPr>
          <p:spPr>
            <a:xfrm>
              <a:off x="7704529" y="2612925"/>
              <a:ext cx="29169" cy="3581"/>
            </a:xfrm>
            <a:custGeom>
              <a:rect b="b" l="l" r="r" t="t"/>
              <a:pathLst>
                <a:path extrusionOk="0" h="104" w="847">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7687620" y="2624737"/>
              <a:ext cx="3168" cy="29547"/>
            </a:xfrm>
            <a:custGeom>
              <a:rect b="b" l="l" r="r" t="t"/>
              <a:pathLst>
                <a:path extrusionOk="0" h="858" w="92">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a:off x="7701774" y="2624978"/>
              <a:ext cx="11846" cy="12432"/>
            </a:xfrm>
            <a:custGeom>
              <a:rect b="b" l="l" r="r" t="t"/>
              <a:pathLst>
                <a:path extrusionOk="0" h="361" w="344">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a:off x="7699811" y="2592264"/>
              <a:ext cx="12260" cy="11296"/>
            </a:xfrm>
            <a:custGeom>
              <a:rect b="b" l="l" r="r" t="t"/>
              <a:pathLst>
                <a:path extrusionOk="0" h="328" w="356">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7667131" y="2594984"/>
              <a:ext cx="11468" cy="8988"/>
            </a:xfrm>
            <a:custGeom>
              <a:rect b="b" l="l" r="r" t="t"/>
              <a:pathLst>
                <a:path extrusionOk="0" h="261" w="333">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8"/>
            <p:cNvSpPr/>
            <p:nvPr/>
          </p:nvSpPr>
          <p:spPr>
            <a:xfrm>
              <a:off x="7666339" y="2623497"/>
              <a:ext cx="11089" cy="10882"/>
            </a:xfrm>
            <a:custGeom>
              <a:rect b="b" l="l" r="r" t="t"/>
              <a:pathLst>
                <a:path extrusionOk="0" h="316" w="322">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68"/>
            <p:cNvGrpSpPr/>
            <p:nvPr/>
          </p:nvGrpSpPr>
          <p:grpSpPr>
            <a:xfrm>
              <a:off x="6213298" y="1623374"/>
              <a:ext cx="535433" cy="633474"/>
              <a:chOff x="6226048" y="1435374"/>
              <a:chExt cx="535433" cy="633474"/>
            </a:xfrm>
          </p:grpSpPr>
          <p:sp>
            <p:nvSpPr>
              <p:cNvPr id="1160" name="Google Shape;1160;p68"/>
              <p:cNvSpPr/>
              <p:nvPr/>
            </p:nvSpPr>
            <p:spPr>
              <a:xfrm>
                <a:off x="6226048" y="1533793"/>
                <a:ext cx="102383" cy="109477"/>
              </a:xfrm>
              <a:custGeom>
                <a:rect b="b" l="l" r="r" t="t"/>
                <a:pathLst>
                  <a:path extrusionOk="0" h="3179" w="2973">
                    <a:moveTo>
                      <a:pt x="2241" y="1"/>
                    </a:moveTo>
                    <a:lnTo>
                      <a:pt x="0" y="652"/>
                    </a:lnTo>
                    <a:lnTo>
                      <a:pt x="743" y="3179"/>
                    </a:lnTo>
                    <a:lnTo>
                      <a:pt x="2973" y="2527"/>
                    </a:lnTo>
                    <a:lnTo>
                      <a:pt x="22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a:off x="6561837" y="1435374"/>
                <a:ext cx="102417" cy="109477"/>
              </a:xfrm>
              <a:custGeom>
                <a:rect b="b" l="l" r="r" t="t"/>
                <a:pathLst>
                  <a:path extrusionOk="0" h="3179" w="2974">
                    <a:moveTo>
                      <a:pt x="2230" y="1"/>
                    </a:moveTo>
                    <a:lnTo>
                      <a:pt x="1" y="652"/>
                    </a:lnTo>
                    <a:lnTo>
                      <a:pt x="744" y="3179"/>
                    </a:lnTo>
                    <a:lnTo>
                      <a:pt x="2973" y="2527"/>
                    </a:lnTo>
                    <a:lnTo>
                      <a:pt x="2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8"/>
              <p:cNvSpPr/>
              <p:nvPr/>
            </p:nvSpPr>
            <p:spPr>
              <a:xfrm>
                <a:off x="6266201" y="1533001"/>
                <a:ext cx="495280" cy="535847"/>
              </a:xfrm>
              <a:custGeom>
                <a:rect b="b" l="l" r="r" t="t"/>
                <a:pathLst>
                  <a:path extrusionOk="0" h="15560" w="14382">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68"/>
            <p:cNvSpPr/>
            <p:nvPr/>
          </p:nvSpPr>
          <p:spPr>
            <a:xfrm>
              <a:off x="6593168" y="1142784"/>
              <a:ext cx="28755" cy="29547"/>
            </a:xfrm>
            <a:custGeom>
              <a:rect b="b" l="l" r="r" t="t"/>
              <a:pathLst>
                <a:path extrusionOk="0" h="858" w="835">
                  <a:moveTo>
                    <a:pt x="492" y="1"/>
                  </a:moveTo>
                  <a:lnTo>
                    <a:pt x="0" y="309"/>
                  </a:lnTo>
                  <a:lnTo>
                    <a:pt x="343" y="858"/>
                  </a:lnTo>
                  <a:lnTo>
                    <a:pt x="835" y="561"/>
                  </a:lnTo>
                  <a:lnTo>
                    <a:pt x="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a:off x="6667585" y="1097500"/>
              <a:ext cx="28755" cy="29582"/>
            </a:xfrm>
            <a:custGeom>
              <a:rect b="b" l="l" r="r" t="t"/>
              <a:pathLst>
                <a:path extrusionOk="0" h="859" w="835">
                  <a:moveTo>
                    <a:pt x="492" y="1"/>
                  </a:moveTo>
                  <a:lnTo>
                    <a:pt x="0" y="298"/>
                  </a:lnTo>
                  <a:lnTo>
                    <a:pt x="343" y="858"/>
                  </a:lnTo>
                  <a:lnTo>
                    <a:pt x="835" y="561"/>
                  </a:lnTo>
                  <a:lnTo>
                    <a:pt x="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a:off x="6612073" y="1123879"/>
              <a:ext cx="136648" cy="139816"/>
            </a:xfrm>
            <a:custGeom>
              <a:rect b="b" l="l" r="r" t="t"/>
              <a:pathLst>
                <a:path extrusionOk="0" h="4060" w="3968">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68"/>
            <p:cNvGrpSpPr/>
            <p:nvPr/>
          </p:nvGrpSpPr>
          <p:grpSpPr>
            <a:xfrm>
              <a:off x="6692726" y="1348030"/>
              <a:ext cx="226007" cy="273260"/>
              <a:chOff x="6639801" y="1068455"/>
              <a:chExt cx="226007" cy="273260"/>
            </a:xfrm>
          </p:grpSpPr>
          <p:sp>
            <p:nvSpPr>
              <p:cNvPr id="1167" name="Google Shape;1167;p68"/>
              <p:cNvSpPr/>
              <p:nvPr/>
            </p:nvSpPr>
            <p:spPr>
              <a:xfrm>
                <a:off x="6669726" y="1068455"/>
                <a:ext cx="42944" cy="46491"/>
              </a:xfrm>
              <a:custGeom>
                <a:rect b="b" l="l" r="r" t="t"/>
                <a:pathLst>
                  <a:path extrusionOk="0" h="1350" w="1247">
                    <a:moveTo>
                      <a:pt x="217" y="1"/>
                    </a:moveTo>
                    <a:lnTo>
                      <a:pt x="0" y="1155"/>
                    </a:lnTo>
                    <a:lnTo>
                      <a:pt x="1018" y="1350"/>
                    </a:lnTo>
                    <a:lnTo>
                      <a:pt x="1246" y="195"/>
                    </a:lnTo>
                    <a:lnTo>
                      <a:pt x="217"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8"/>
              <p:cNvSpPr/>
              <p:nvPr/>
            </p:nvSpPr>
            <p:spPr>
              <a:xfrm>
                <a:off x="6823243" y="1098001"/>
                <a:ext cx="42565" cy="46491"/>
              </a:xfrm>
              <a:custGeom>
                <a:rect b="b" l="l" r="r" t="t"/>
                <a:pathLst>
                  <a:path extrusionOk="0" h="1350" w="1236">
                    <a:moveTo>
                      <a:pt x="218" y="0"/>
                    </a:moveTo>
                    <a:lnTo>
                      <a:pt x="1" y="1155"/>
                    </a:lnTo>
                    <a:lnTo>
                      <a:pt x="1018" y="1349"/>
                    </a:lnTo>
                    <a:lnTo>
                      <a:pt x="1235" y="195"/>
                    </a:lnTo>
                    <a:lnTo>
                      <a:pt x="218"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a:off x="6639801" y="1109813"/>
                <a:ext cx="210275" cy="231902"/>
              </a:xfrm>
              <a:custGeom>
                <a:rect b="b" l="l" r="r" t="t"/>
                <a:pathLst>
                  <a:path extrusionOk="0" h="6734" w="6106">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a:off x="6669726" y="1068455"/>
                <a:ext cx="42944" cy="45699"/>
              </a:xfrm>
              <a:custGeom>
                <a:rect b="b" l="l" r="r" t="t"/>
                <a:pathLst>
                  <a:path extrusionOk="0" h="1327" w="1247">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a:off x="6824035" y="1098001"/>
                <a:ext cx="41773" cy="46491"/>
              </a:xfrm>
              <a:custGeom>
                <a:rect b="b" l="l" r="r" t="t"/>
                <a:pathLst>
                  <a:path extrusionOk="0" h="1350" w="1213">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6639801" y="1109813"/>
                <a:ext cx="210275" cy="231902"/>
              </a:xfrm>
              <a:custGeom>
                <a:rect b="b" l="l" r="r" t="t"/>
                <a:pathLst>
                  <a:path extrusionOk="0" h="6734" w="6106">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68"/>
            <p:cNvSpPr/>
            <p:nvPr/>
          </p:nvSpPr>
          <p:spPr>
            <a:xfrm rot="1364717">
              <a:off x="8695581" y="1840452"/>
              <a:ext cx="234834" cy="192199"/>
            </a:xfrm>
            <a:custGeom>
              <a:rect b="b" l="l" r="r" t="t"/>
              <a:pathLst>
                <a:path extrusionOk="0" h="5581" w="6819">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p:nvPr/>
          </p:nvSpPr>
          <p:spPr>
            <a:xfrm rot="1364717">
              <a:off x="8830478" y="1812252"/>
              <a:ext cx="4752" cy="146087"/>
            </a:xfrm>
            <a:custGeom>
              <a:rect b="b" l="l" r="r" t="t"/>
              <a:pathLst>
                <a:path extrusionOk="0" h="4242" w="138">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8"/>
            <p:cNvSpPr/>
            <p:nvPr/>
          </p:nvSpPr>
          <p:spPr>
            <a:xfrm>
              <a:off x="6538067" y="3727044"/>
              <a:ext cx="63021" cy="939386"/>
            </a:xfrm>
            <a:custGeom>
              <a:rect b="b" l="l" r="r" t="t"/>
              <a:pathLst>
                <a:path extrusionOk="0" h="27278" w="1830">
                  <a:moveTo>
                    <a:pt x="1830" y="0"/>
                  </a:moveTo>
                  <a:lnTo>
                    <a:pt x="69" y="69"/>
                  </a:lnTo>
                  <a:lnTo>
                    <a:pt x="1" y="27277"/>
                  </a:lnTo>
                  <a:lnTo>
                    <a:pt x="1201" y="27277"/>
                  </a:lnTo>
                  <a:lnTo>
                    <a:pt x="1830"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8"/>
            <p:cNvSpPr/>
            <p:nvPr/>
          </p:nvSpPr>
          <p:spPr>
            <a:xfrm>
              <a:off x="6750643" y="3716782"/>
              <a:ext cx="247674" cy="949649"/>
            </a:xfrm>
            <a:custGeom>
              <a:rect b="b" l="l" r="r" t="t"/>
              <a:pathLst>
                <a:path extrusionOk="0" h="27576" w="7192">
                  <a:moveTo>
                    <a:pt x="1" y="1"/>
                  </a:moveTo>
                  <a:lnTo>
                    <a:pt x="5854" y="27575"/>
                  </a:lnTo>
                  <a:lnTo>
                    <a:pt x="7192" y="27575"/>
                  </a:lnTo>
                  <a:lnTo>
                    <a:pt x="2322"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8"/>
            <p:cNvSpPr/>
            <p:nvPr/>
          </p:nvSpPr>
          <p:spPr>
            <a:xfrm>
              <a:off x="6104238" y="3723497"/>
              <a:ext cx="268922" cy="942933"/>
            </a:xfrm>
            <a:custGeom>
              <a:rect b="b" l="l" r="r" t="t"/>
              <a:pathLst>
                <a:path extrusionOk="0" h="27381" w="7809">
                  <a:moveTo>
                    <a:pt x="5865" y="0"/>
                  </a:moveTo>
                  <a:lnTo>
                    <a:pt x="0" y="27380"/>
                  </a:lnTo>
                  <a:lnTo>
                    <a:pt x="1338" y="27380"/>
                  </a:lnTo>
                  <a:lnTo>
                    <a:pt x="7809" y="103"/>
                  </a:lnTo>
                  <a:lnTo>
                    <a:pt x="5865"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8"/>
            <p:cNvSpPr/>
            <p:nvPr/>
          </p:nvSpPr>
          <p:spPr>
            <a:xfrm>
              <a:off x="5986156" y="2826017"/>
              <a:ext cx="1187371" cy="922477"/>
            </a:xfrm>
            <a:custGeom>
              <a:rect b="b" l="l" r="r" t="t"/>
              <a:pathLst>
                <a:path extrusionOk="0" h="26787" w="34479">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8"/>
            <p:cNvSpPr/>
            <p:nvPr/>
          </p:nvSpPr>
          <p:spPr>
            <a:xfrm>
              <a:off x="6027859" y="2826672"/>
              <a:ext cx="1131513" cy="923235"/>
            </a:xfrm>
            <a:custGeom>
              <a:rect b="b" l="l" r="r" t="t"/>
              <a:pathLst>
                <a:path extrusionOk="0" h="26809" w="32857">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8"/>
            <p:cNvSpPr/>
            <p:nvPr/>
          </p:nvSpPr>
          <p:spPr>
            <a:xfrm>
              <a:off x="5688523" y="3207365"/>
              <a:ext cx="2747217" cy="1469310"/>
            </a:xfrm>
            <a:custGeom>
              <a:rect b="b" l="l" r="r" t="t"/>
              <a:pathLst>
                <a:path extrusionOk="0" h="42666" w="79774">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8"/>
            <p:cNvSpPr/>
            <p:nvPr/>
          </p:nvSpPr>
          <p:spPr>
            <a:xfrm>
              <a:off x="5877475" y="2460510"/>
              <a:ext cx="902366" cy="657550"/>
            </a:xfrm>
            <a:custGeom>
              <a:rect b="b" l="l" r="r" t="t"/>
              <a:pathLst>
                <a:path extrusionOk="0" h="19094" w="26203">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8"/>
            <p:cNvSpPr/>
            <p:nvPr/>
          </p:nvSpPr>
          <p:spPr>
            <a:xfrm>
              <a:off x="6345155" y="2623532"/>
              <a:ext cx="152007" cy="129623"/>
            </a:xfrm>
            <a:custGeom>
              <a:rect b="b" l="l" r="r" t="t"/>
              <a:pathLst>
                <a:path extrusionOk="0" h="3764" w="4414">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6362098" y="2635757"/>
              <a:ext cx="122460" cy="104931"/>
            </a:xfrm>
            <a:custGeom>
              <a:rect b="b" l="l" r="r" t="t"/>
              <a:pathLst>
                <a:path extrusionOk="0" h="3047" w="3556">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p:cNvSpPr/>
            <p:nvPr/>
          </p:nvSpPr>
          <p:spPr>
            <a:xfrm>
              <a:off x="6256585" y="2984149"/>
              <a:ext cx="185480" cy="224842"/>
            </a:xfrm>
            <a:custGeom>
              <a:rect b="b" l="l" r="r" t="t"/>
              <a:pathLst>
                <a:path extrusionOk="0" h="6529" w="5386">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a:off x="6288094" y="2781767"/>
              <a:ext cx="97665" cy="93463"/>
            </a:xfrm>
            <a:custGeom>
              <a:rect b="b" l="l" r="r" t="t"/>
              <a:pathLst>
                <a:path extrusionOk="0" h="2714" w="2836">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8"/>
            <p:cNvSpPr/>
            <p:nvPr/>
          </p:nvSpPr>
          <p:spPr>
            <a:xfrm>
              <a:off x="8125788" y="2640096"/>
              <a:ext cx="29961" cy="114987"/>
            </a:xfrm>
            <a:custGeom>
              <a:rect b="b" l="l" r="r" t="t"/>
              <a:pathLst>
                <a:path extrusionOk="0" h="3339" w="87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8"/>
            <p:cNvSpPr/>
            <p:nvPr/>
          </p:nvSpPr>
          <p:spPr>
            <a:xfrm>
              <a:off x="8163565" y="2640096"/>
              <a:ext cx="29582" cy="114987"/>
            </a:xfrm>
            <a:custGeom>
              <a:rect b="b" l="l" r="r" t="t"/>
              <a:pathLst>
                <a:path extrusionOk="0" h="3339" w="859">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8221039" y="2640096"/>
              <a:ext cx="29582" cy="114987"/>
            </a:xfrm>
            <a:custGeom>
              <a:rect b="b" l="l" r="r" t="t"/>
              <a:pathLst>
                <a:path extrusionOk="0" h="3339" w="859">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8"/>
            <p:cNvSpPr/>
            <p:nvPr/>
          </p:nvSpPr>
          <p:spPr>
            <a:xfrm>
              <a:off x="8197829" y="2646776"/>
              <a:ext cx="26792" cy="116158"/>
            </a:xfrm>
            <a:custGeom>
              <a:rect b="b" l="l" r="r" t="t"/>
              <a:pathLst>
                <a:path extrusionOk="0" h="3373" w="778">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p:nvPr/>
          </p:nvSpPr>
          <p:spPr>
            <a:xfrm>
              <a:off x="8152166" y="2640096"/>
              <a:ext cx="29926" cy="114987"/>
            </a:xfrm>
            <a:custGeom>
              <a:rect b="b" l="l" r="r" t="t"/>
              <a:pathLst>
                <a:path extrusionOk="0" h="3339" w="869">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p:nvPr/>
          </p:nvSpPr>
          <p:spPr>
            <a:xfrm>
              <a:off x="8119073" y="2755044"/>
              <a:ext cx="153178" cy="178386"/>
            </a:xfrm>
            <a:custGeom>
              <a:rect b="b" l="l" r="r" t="t"/>
              <a:pathLst>
                <a:path extrusionOk="0" h="5180" w="4448">
                  <a:moveTo>
                    <a:pt x="1" y="0"/>
                  </a:moveTo>
                  <a:lnTo>
                    <a:pt x="538" y="5179"/>
                  </a:lnTo>
                  <a:lnTo>
                    <a:pt x="4448" y="5053"/>
                  </a:lnTo>
                  <a:lnTo>
                    <a:pt x="4448"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8"/>
            <p:cNvSpPr/>
            <p:nvPr/>
          </p:nvSpPr>
          <p:spPr>
            <a:xfrm>
              <a:off x="8061599" y="3108567"/>
              <a:ext cx="374060" cy="100420"/>
            </a:xfrm>
            <a:custGeom>
              <a:rect b="b" l="l" r="r" t="t"/>
              <a:pathLst>
                <a:path extrusionOk="0" h="2916" w="10862">
                  <a:moveTo>
                    <a:pt x="1" y="0"/>
                  </a:moveTo>
                  <a:lnTo>
                    <a:pt x="275" y="2915"/>
                  </a:lnTo>
                  <a:lnTo>
                    <a:pt x="10861" y="2881"/>
                  </a:lnTo>
                  <a:lnTo>
                    <a:pt x="10301" y="23"/>
                  </a:lnTo>
                  <a:lnTo>
                    <a:pt x="1" y="0"/>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8"/>
            <p:cNvSpPr/>
            <p:nvPr/>
          </p:nvSpPr>
          <p:spPr>
            <a:xfrm>
              <a:off x="8012389" y="3016450"/>
              <a:ext cx="371684" cy="100799"/>
            </a:xfrm>
            <a:custGeom>
              <a:rect b="b" l="l" r="r" t="t"/>
              <a:pathLst>
                <a:path extrusionOk="0" h="2927" w="10793">
                  <a:moveTo>
                    <a:pt x="1" y="0"/>
                  </a:moveTo>
                  <a:lnTo>
                    <a:pt x="252" y="2927"/>
                  </a:lnTo>
                  <a:lnTo>
                    <a:pt x="10793" y="2721"/>
                  </a:lnTo>
                  <a:lnTo>
                    <a:pt x="10312" y="126"/>
                  </a:lnTo>
                  <a:lnTo>
                    <a:pt x="1" y="0"/>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8"/>
            <p:cNvSpPr/>
            <p:nvPr/>
          </p:nvSpPr>
          <p:spPr>
            <a:xfrm>
              <a:off x="8142318" y="3147136"/>
              <a:ext cx="222087" cy="18941"/>
            </a:xfrm>
            <a:custGeom>
              <a:rect b="b" l="l" r="r" t="t"/>
              <a:pathLst>
                <a:path extrusionOk="0" h="550" w="6449">
                  <a:moveTo>
                    <a:pt x="0" y="1"/>
                  </a:moveTo>
                  <a:lnTo>
                    <a:pt x="0" y="538"/>
                  </a:lnTo>
                  <a:lnTo>
                    <a:pt x="6448" y="549"/>
                  </a:lnTo>
                  <a:lnTo>
                    <a:pt x="6448" y="12"/>
                  </a:lnTo>
                  <a:lnTo>
                    <a:pt x="0"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8"/>
            <p:cNvSpPr/>
            <p:nvPr/>
          </p:nvSpPr>
          <p:spPr>
            <a:xfrm>
              <a:off x="8013595" y="3030225"/>
              <a:ext cx="350815" cy="67739"/>
            </a:xfrm>
            <a:custGeom>
              <a:rect b="b" l="l" r="r" t="t"/>
              <a:pathLst>
                <a:path extrusionOk="0" h="1967" w="10187">
                  <a:moveTo>
                    <a:pt x="0" y="0"/>
                  </a:moveTo>
                  <a:lnTo>
                    <a:pt x="160" y="1967"/>
                  </a:lnTo>
                  <a:lnTo>
                    <a:pt x="10186" y="1875"/>
                  </a:lnTo>
                  <a:lnTo>
                    <a:pt x="9866"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8"/>
            <p:cNvSpPr/>
            <p:nvPr/>
          </p:nvSpPr>
          <p:spPr>
            <a:xfrm>
              <a:off x="8018691" y="3053848"/>
              <a:ext cx="316584" cy="7094"/>
            </a:xfrm>
            <a:custGeom>
              <a:rect b="b" l="l" r="r" t="t"/>
              <a:pathLst>
                <a:path extrusionOk="0" h="206" w="9193">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8"/>
            <p:cNvSpPr/>
            <p:nvPr/>
          </p:nvSpPr>
          <p:spPr>
            <a:xfrm>
              <a:off x="8016350" y="3067623"/>
              <a:ext cx="318926" cy="6715"/>
            </a:xfrm>
            <a:custGeom>
              <a:rect b="b" l="l" r="r" t="t"/>
              <a:pathLst>
                <a:path extrusionOk="0" h="195" w="9261">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8"/>
            <p:cNvSpPr/>
            <p:nvPr/>
          </p:nvSpPr>
          <p:spPr>
            <a:xfrm>
              <a:off x="8041144" y="2923920"/>
              <a:ext cx="371684" cy="100833"/>
            </a:xfrm>
            <a:custGeom>
              <a:rect b="b" l="l" r="r" t="t"/>
              <a:pathLst>
                <a:path extrusionOk="0" h="2928" w="10793">
                  <a:moveTo>
                    <a:pt x="0" y="1"/>
                  </a:moveTo>
                  <a:lnTo>
                    <a:pt x="252" y="2927"/>
                  </a:lnTo>
                  <a:lnTo>
                    <a:pt x="10792" y="2721"/>
                  </a:lnTo>
                  <a:lnTo>
                    <a:pt x="10312" y="138"/>
                  </a:lnTo>
                  <a:lnTo>
                    <a:pt x="0" y="1"/>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8"/>
            <p:cNvSpPr/>
            <p:nvPr/>
          </p:nvSpPr>
          <p:spPr>
            <a:xfrm>
              <a:off x="8042315" y="2937694"/>
              <a:ext cx="350815" cy="68152"/>
            </a:xfrm>
            <a:custGeom>
              <a:rect b="b" l="l" r="r" t="t"/>
              <a:pathLst>
                <a:path extrusionOk="0" h="1979" w="10187">
                  <a:moveTo>
                    <a:pt x="1" y="1"/>
                  </a:moveTo>
                  <a:lnTo>
                    <a:pt x="161" y="1979"/>
                  </a:lnTo>
                  <a:lnTo>
                    <a:pt x="10187" y="1876"/>
                  </a:lnTo>
                  <a:lnTo>
                    <a:pt x="9866" y="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8"/>
            <p:cNvSpPr/>
            <p:nvPr/>
          </p:nvSpPr>
          <p:spPr>
            <a:xfrm>
              <a:off x="8047446" y="2961559"/>
              <a:ext cx="316963" cy="7060"/>
            </a:xfrm>
            <a:custGeom>
              <a:rect b="b" l="l" r="r" t="t"/>
              <a:pathLst>
                <a:path extrusionOk="0" h="205" w="9204">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8"/>
            <p:cNvSpPr/>
            <p:nvPr/>
          </p:nvSpPr>
          <p:spPr>
            <a:xfrm>
              <a:off x="8045069" y="2975506"/>
              <a:ext cx="319339" cy="6474"/>
            </a:xfrm>
            <a:custGeom>
              <a:rect b="b" l="l" r="r" t="t"/>
              <a:pathLst>
                <a:path extrusionOk="0" h="188" w="9273">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8"/>
            <p:cNvSpPr/>
            <p:nvPr/>
          </p:nvSpPr>
          <p:spPr>
            <a:xfrm>
              <a:off x="7725018" y="2793613"/>
              <a:ext cx="38226" cy="230731"/>
            </a:xfrm>
            <a:custGeom>
              <a:rect b="b" l="l" r="r" t="t"/>
              <a:pathLst>
                <a:path extrusionOk="0" h="6700" w="111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8"/>
            <p:cNvSpPr/>
            <p:nvPr/>
          </p:nvSpPr>
          <p:spPr>
            <a:xfrm>
              <a:off x="7768305" y="2793613"/>
              <a:ext cx="38226" cy="230731"/>
            </a:xfrm>
            <a:custGeom>
              <a:rect b="b" l="l" r="r" t="t"/>
              <a:pathLst>
                <a:path extrusionOk="0" h="6700" w="111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8"/>
            <p:cNvSpPr/>
            <p:nvPr/>
          </p:nvSpPr>
          <p:spPr>
            <a:xfrm>
              <a:off x="7659279" y="3065247"/>
              <a:ext cx="260244" cy="138818"/>
            </a:xfrm>
            <a:custGeom>
              <a:rect b="b" l="l" r="r" t="t"/>
              <a:pathLst>
                <a:path extrusionOk="0" h="4031" w="7557">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8"/>
            <p:cNvSpPr/>
            <p:nvPr/>
          </p:nvSpPr>
          <p:spPr>
            <a:xfrm>
              <a:off x="7739413" y="3108464"/>
              <a:ext cx="54136" cy="57063"/>
            </a:xfrm>
            <a:custGeom>
              <a:rect b="b" l="l" r="r" t="t"/>
              <a:pathLst>
                <a:path extrusionOk="0" h="1657" w="1572">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8"/>
            <p:cNvSpPr/>
            <p:nvPr/>
          </p:nvSpPr>
          <p:spPr>
            <a:xfrm>
              <a:off x="7731699" y="3108567"/>
              <a:ext cx="61850" cy="56822"/>
            </a:xfrm>
            <a:custGeom>
              <a:rect b="b" l="l" r="r" t="t"/>
              <a:pathLst>
                <a:path extrusionOk="0" h="1650" w="1796">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8"/>
            <p:cNvSpPr/>
            <p:nvPr/>
          </p:nvSpPr>
          <p:spPr>
            <a:xfrm>
              <a:off x="7804532" y="3127439"/>
              <a:ext cx="13809" cy="11847"/>
            </a:xfrm>
            <a:custGeom>
              <a:rect b="b" l="l" r="r" t="t"/>
              <a:pathLst>
                <a:path extrusionOk="0" h="344" w="401">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8"/>
            <p:cNvSpPr/>
            <p:nvPr/>
          </p:nvSpPr>
          <p:spPr>
            <a:xfrm>
              <a:off x="7804532" y="3127473"/>
              <a:ext cx="15772" cy="11812"/>
            </a:xfrm>
            <a:custGeom>
              <a:rect b="b" l="l" r="r" t="t"/>
              <a:pathLst>
                <a:path extrusionOk="0" h="343" w="458">
                  <a:moveTo>
                    <a:pt x="229" y="0"/>
                  </a:moveTo>
                  <a:cubicBezTo>
                    <a:pt x="1" y="0"/>
                    <a:pt x="1" y="343"/>
                    <a:pt x="229" y="343"/>
                  </a:cubicBezTo>
                  <a:cubicBezTo>
                    <a:pt x="458" y="343"/>
                    <a:pt x="458" y="0"/>
                    <a:pt x="229" y="0"/>
                  </a:cubicBezTo>
                  <a:close/>
                </a:path>
              </a:pathLst>
            </a:custGeom>
            <a:solidFill>
              <a:srgbClr val="669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8"/>
            <p:cNvSpPr/>
            <p:nvPr/>
          </p:nvSpPr>
          <p:spPr>
            <a:xfrm>
              <a:off x="7838899" y="3127817"/>
              <a:ext cx="13706" cy="11778"/>
            </a:xfrm>
            <a:custGeom>
              <a:rect b="b" l="l" r="r" t="t"/>
              <a:pathLst>
                <a:path extrusionOk="0" h="342" w="398">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8"/>
            <p:cNvSpPr/>
            <p:nvPr/>
          </p:nvSpPr>
          <p:spPr>
            <a:xfrm>
              <a:off x="7839588" y="3127473"/>
              <a:ext cx="14980" cy="11812"/>
            </a:xfrm>
            <a:custGeom>
              <a:rect b="b" l="l" r="r" t="t"/>
              <a:pathLst>
                <a:path extrusionOk="0" h="343" w="435">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8"/>
            <p:cNvSpPr/>
            <p:nvPr/>
          </p:nvSpPr>
          <p:spPr>
            <a:xfrm>
              <a:off x="7709281" y="3126681"/>
              <a:ext cx="13809" cy="11950"/>
            </a:xfrm>
            <a:custGeom>
              <a:rect b="b" l="l" r="r" t="t"/>
              <a:pathLst>
                <a:path extrusionOk="0" h="347" w="401">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8"/>
            <p:cNvSpPr/>
            <p:nvPr/>
          </p:nvSpPr>
          <p:spPr>
            <a:xfrm>
              <a:off x="7710038" y="3126647"/>
              <a:ext cx="15566" cy="11915"/>
            </a:xfrm>
            <a:custGeom>
              <a:rect b="b" l="l" r="r" t="t"/>
              <a:pathLst>
                <a:path extrusionOk="0" h="346" w="452">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8"/>
            <p:cNvSpPr/>
            <p:nvPr/>
          </p:nvSpPr>
          <p:spPr>
            <a:xfrm>
              <a:off x="7680527" y="3126681"/>
              <a:ext cx="13809" cy="11743"/>
            </a:xfrm>
            <a:custGeom>
              <a:rect b="b" l="l" r="r" t="t"/>
              <a:pathLst>
                <a:path extrusionOk="0" h="341" w="401">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8"/>
            <p:cNvSpPr/>
            <p:nvPr/>
          </p:nvSpPr>
          <p:spPr>
            <a:xfrm>
              <a:off x="7680527" y="3126681"/>
              <a:ext cx="13809" cy="11847"/>
            </a:xfrm>
            <a:custGeom>
              <a:rect b="b" l="l" r="r" t="t"/>
              <a:pathLst>
                <a:path extrusionOk="0" h="344" w="401">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8"/>
            <p:cNvSpPr/>
            <p:nvPr/>
          </p:nvSpPr>
          <p:spPr>
            <a:xfrm>
              <a:off x="7505728" y="4610060"/>
              <a:ext cx="294923" cy="65776"/>
            </a:xfrm>
            <a:custGeom>
              <a:rect b="b" l="l" r="r" t="t"/>
              <a:pathLst>
                <a:path extrusionOk="0" h="1910" w="8564">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8"/>
            <p:cNvSpPr/>
            <p:nvPr/>
          </p:nvSpPr>
          <p:spPr>
            <a:xfrm>
              <a:off x="7506520" y="4629172"/>
              <a:ext cx="60679" cy="44700"/>
            </a:xfrm>
            <a:custGeom>
              <a:rect b="b" l="l" r="r" t="t"/>
              <a:pathLst>
                <a:path extrusionOk="0" h="1298" w="1762">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8"/>
            <p:cNvSpPr/>
            <p:nvPr/>
          </p:nvSpPr>
          <p:spPr>
            <a:xfrm>
              <a:off x="7510446" y="4636025"/>
              <a:ext cx="268922" cy="39844"/>
            </a:xfrm>
            <a:custGeom>
              <a:rect b="b" l="l" r="r" t="t"/>
              <a:pathLst>
                <a:path extrusionOk="0" h="1157" w="7809">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8"/>
            <p:cNvSpPr/>
            <p:nvPr/>
          </p:nvSpPr>
          <p:spPr>
            <a:xfrm>
              <a:off x="7508104" y="4651384"/>
              <a:ext cx="265754" cy="21282"/>
            </a:xfrm>
            <a:custGeom>
              <a:rect b="b" l="l" r="r" t="t"/>
              <a:pathLst>
                <a:path extrusionOk="0" h="618" w="7717">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8"/>
            <p:cNvSpPr/>
            <p:nvPr/>
          </p:nvSpPr>
          <p:spPr>
            <a:xfrm>
              <a:off x="7718303" y="4634062"/>
              <a:ext cx="14223" cy="25621"/>
            </a:xfrm>
            <a:custGeom>
              <a:rect b="b" l="l" r="r" t="t"/>
              <a:pathLst>
                <a:path extrusionOk="0" h="744" w="413">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8"/>
            <p:cNvSpPr/>
            <p:nvPr/>
          </p:nvSpPr>
          <p:spPr>
            <a:xfrm>
              <a:off x="7671470" y="4626176"/>
              <a:ext cx="7507" cy="13844"/>
            </a:xfrm>
            <a:custGeom>
              <a:rect b="b" l="l" r="r" t="t"/>
              <a:pathLst>
                <a:path extrusionOk="0" h="402" w="218">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8"/>
            <p:cNvSpPr/>
            <p:nvPr/>
          </p:nvSpPr>
          <p:spPr>
            <a:xfrm>
              <a:off x="7657695" y="4624558"/>
              <a:ext cx="9884" cy="9987"/>
            </a:xfrm>
            <a:custGeom>
              <a:rect b="b" l="l" r="r" t="t"/>
              <a:pathLst>
                <a:path extrusionOk="0" h="290" w="287">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8"/>
            <p:cNvSpPr/>
            <p:nvPr/>
          </p:nvSpPr>
          <p:spPr>
            <a:xfrm>
              <a:off x="7649017" y="4618703"/>
              <a:ext cx="16186" cy="1997"/>
            </a:xfrm>
            <a:custGeom>
              <a:rect b="b" l="l" r="r" t="t"/>
              <a:pathLst>
                <a:path extrusionOk="0" h="58" w="47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8"/>
            <p:cNvSpPr/>
            <p:nvPr/>
          </p:nvSpPr>
          <p:spPr>
            <a:xfrm>
              <a:off x="7675396" y="4610680"/>
              <a:ext cx="28790" cy="18286"/>
            </a:xfrm>
            <a:custGeom>
              <a:rect b="b" l="l" r="r" t="t"/>
              <a:pathLst>
                <a:path extrusionOk="0" h="531" w="836">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8"/>
            <p:cNvSpPr/>
            <p:nvPr/>
          </p:nvSpPr>
          <p:spPr>
            <a:xfrm>
              <a:off x="7663205" y="4607305"/>
              <a:ext cx="16186" cy="18906"/>
            </a:xfrm>
            <a:custGeom>
              <a:rect b="b" l="l" r="r" t="t"/>
              <a:pathLst>
                <a:path extrusionOk="0" h="549" w="47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8"/>
            <p:cNvSpPr/>
            <p:nvPr/>
          </p:nvSpPr>
          <p:spPr>
            <a:xfrm>
              <a:off x="7507691" y="4627381"/>
              <a:ext cx="59095" cy="41773"/>
            </a:xfrm>
            <a:custGeom>
              <a:rect b="b" l="l" r="r" t="t"/>
              <a:pathLst>
                <a:path extrusionOk="0" h="1213" w="1716">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8"/>
            <p:cNvSpPr/>
            <p:nvPr/>
          </p:nvSpPr>
          <p:spPr>
            <a:xfrm>
              <a:off x="7585654" y="4649765"/>
              <a:ext cx="45699" cy="4442"/>
            </a:xfrm>
            <a:custGeom>
              <a:rect b="b" l="l" r="r" t="t"/>
              <a:pathLst>
                <a:path extrusionOk="0" h="129" w="1327">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8"/>
            <p:cNvSpPr/>
            <p:nvPr/>
          </p:nvSpPr>
          <p:spPr>
            <a:xfrm>
              <a:off x="7554558" y="4655654"/>
              <a:ext cx="5923" cy="8747"/>
            </a:xfrm>
            <a:custGeom>
              <a:rect b="b" l="l" r="r" t="t"/>
              <a:pathLst>
                <a:path extrusionOk="0" h="254" w="172">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8"/>
            <p:cNvSpPr/>
            <p:nvPr/>
          </p:nvSpPr>
          <p:spPr>
            <a:xfrm>
              <a:off x="7541955" y="4642224"/>
              <a:ext cx="7129" cy="5717"/>
            </a:xfrm>
            <a:custGeom>
              <a:rect b="b" l="l" r="r" t="t"/>
              <a:pathLst>
                <a:path extrusionOk="0" h="166" w="207">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8"/>
            <p:cNvSpPr/>
            <p:nvPr/>
          </p:nvSpPr>
          <p:spPr>
            <a:xfrm>
              <a:off x="7525012" y="4635784"/>
              <a:ext cx="9505" cy="3513"/>
            </a:xfrm>
            <a:custGeom>
              <a:rect b="b" l="l" r="r" t="t"/>
              <a:pathLst>
                <a:path extrusionOk="0" h="102" w="276">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8"/>
            <p:cNvSpPr/>
            <p:nvPr/>
          </p:nvSpPr>
          <p:spPr>
            <a:xfrm>
              <a:off x="7512822" y="4634544"/>
              <a:ext cx="5166" cy="2204"/>
            </a:xfrm>
            <a:custGeom>
              <a:rect b="b" l="l" r="r" t="t"/>
              <a:pathLst>
                <a:path extrusionOk="0" h="64" w="15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8"/>
            <p:cNvSpPr/>
            <p:nvPr/>
          </p:nvSpPr>
          <p:spPr>
            <a:xfrm>
              <a:off x="7474632" y="4318350"/>
              <a:ext cx="185480" cy="296851"/>
            </a:xfrm>
            <a:custGeom>
              <a:rect b="b" l="l" r="r" t="t"/>
              <a:pathLst>
                <a:path extrusionOk="0" h="8620" w="5386">
                  <a:moveTo>
                    <a:pt x="4608" y="0"/>
                  </a:moveTo>
                  <a:lnTo>
                    <a:pt x="1" y="1109"/>
                  </a:lnTo>
                  <a:lnTo>
                    <a:pt x="949" y="8620"/>
                  </a:lnTo>
                  <a:lnTo>
                    <a:pt x="5385" y="8574"/>
                  </a:lnTo>
                  <a:lnTo>
                    <a:pt x="4608" y="0"/>
                  </a:lnTo>
                  <a:close/>
                </a:path>
              </a:pathLst>
            </a:custGeom>
            <a:solidFill>
              <a:srgbClr val="F0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8"/>
            <p:cNvSpPr/>
            <p:nvPr/>
          </p:nvSpPr>
          <p:spPr>
            <a:xfrm>
              <a:off x="7495121" y="4499416"/>
              <a:ext cx="164990" cy="114987"/>
            </a:xfrm>
            <a:custGeom>
              <a:rect b="b" l="l" r="r" t="t"/>
              <a:pathLst>
                <a:path extrusionOk="0" h="3339" w="4791">
                  <a:moveTo>
                    <a:pt x="4493" y="1"/>
                  </a:moveTo>
                  <a:lnTo>
                    <a:pt x="0" y="424"/>
                  </a:lnTo>
                  <a:lnTo>
                    <a:pt x="309" y="3339"/>
                  </a:lnTo>
                  <a:lnTo>
                    <a:pt x="4790" y="3316"/>
                  </a:lnTo>
                  <a:lnTo>
                    <a:pt x="449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8"/>
            <p:cNvSpPr/>
            <p:nvPr/>
          </p:nvSpPr>
          <p:spPr>
            <a:xfrm>
              <a:off x="7498255" y="4523900"/>
              <a:ext cx="155141" cy="14085"/>
            </a:xfrm>
            <a:custGeom>
              <a:rect b="b" l="l" r="r" t="t"/>
              <a:pathLst>
                <a:path extrusionOk="0" h="409" w="4505">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8"/>
            <p:cNvSpPr/>
            <p:nvPr/>
          </p:nvSpPr>
          <p:spPr>
            <a:xfrm>
              <a:off x="7498634" y="4533715"/>
              <a:ext cx="155933" cy="13947"/>
            </a:xfrm>
            <a:custGeom>
              <a:rect b="b" l="l" r="r" t="t"/>
              <a:pathLst>
                <a:path extrusionOk="0" h="405" w="4528">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8"/>
            <p:cNvSpPr/>
            <p:nvPr/>
          </p:nvSpPr>
          <p:spPr>
            <a:xfrm>
              <a:off x="7544710" y="1806840"/>
              <a:ext cx="382291" cy="663094"/>
            </a:xfrm>
            <a:custGeom>
              <a:rect b="b" l="l" r="r" t="t"/>
              <a:pathLst>
                <a:path extrusionOk="0" h="19255" w="11101">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8"/>
            <p:cNvSpPr/>
            <p:nvPr/>
          </p:nvSpPr>
          <p:spPr>
            <a:xfrm>
              <a:off x="6771132" y="2470807"/>
              <a:ext cx="313416" cy="508676"/>
            </a:xfrm>
            <a:custGeom>
              <a:rect b="b" l="l" r="r" t="t"/>
              <a:pathLst>
                <a:path extrusionOk="0" h="14771" w="9101">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8"/>
            <p:cNvSpPr/>
            <p:nvPr/>
          </p:nvSpPr>
          <p:spPr>
            <a:xfrm>
              <a:off x="7099861" y="1670644"/>
              <a:ext cx="346854" cy="244334"/>
            </a:xfrm>
            <a:custGeom>
              <a:rect b="b" l="l" r="r" t="t"/>
              <a:pathLst>
                <a:path extrusionOk="0" h="7095" w="10072">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8"/>
            <p:cNvSpPr/>
            <p:nvPr/>
          </p:nvSpPr>
          <p:spPr>
            <a:xfrm>
              <a:off x="7154167" y="1755392"/>
              <a:ext cx="261863" cy="432397"/>
            </a:xfrm>
            <a:custGeom>
              <a:rect b="b" l="l" r="r" t="t"/>
              <a:pathLst>
                <a:path extrusionOk="0" h="12556" w="7604">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8"/>
            <p:cNvSpPr/>
            <p:nvPr/>
          </p:nvSpPr>
          <p:spPr>
            <a:xfrm>
              <a:off x="7374629" y="1875954"/>
              <a:ext cx="26310" cy="19526"/>
            </a:xfrm>
            <a:custGeom>
              <a:rect b="b" l="l" r="r" t="t"/>
              <a:pathLst>
                <a:path extrusionOk="0" h="567" w="764">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8"/>
            <p:cNvSpPr/>
            <p:nvPr/>
          </p:nvSpPr>
          <p:spPr>
            <a:xfrm>
              <a:off x="7369532" y="1867448"/>
              <a:ext cx="36228" cy="9884"/>
            </a:xfrm>
            <a:custGeom>
              <a:rect b="b" l="l" r="r" t="t"/>
              <a:pathLst>
                <a:path extrusionOk="0" h="287" w="1052">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8"/>
            <p:cNvSpPr/>
            <p:nvPr/>
          </p:nvSpPr>
          <p:spPr>
            <a:xfrm>
              <a:off x="7272318" y="1883771"/>
              <a:ext cx="25208" cy="19664"/>
            </a:xfrm>
            <a:custGeom>
              <a:rect b="b" l="l" r="r" t="t"/>
              <a:pathLst>
                <a:path extrusionOk="0" h="571" w="732">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8"/>
            <p:cNvSpPr/>
            <p:nvPr/>
          </p:nvSpPr>
          <p:spPr>
            <a:xfrm>
              <a:off x="7266361" y="1875747"/>
              <a:ext cx="36676" cy="9849"/>
            </a:xfrm>
            <a:custGeom>
              <a:rect b="b" l="l" r="r" t="t"/>
              <a:pathLst>
                <a:path extrusionOk="0" h="286" w="1065">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8"/>
            <p:cNvSpPr/>
            <p:nvPr/>
          </p:nvSpPr>
          <p:spPr>
            <a:xfrm>
              <a:off x="7333305" y="1881429"/>
              <a:ext cx="31924" cy="82891"/>
            </a:xfrm>
            <a:custGeom>
              <a:rect b="b" l="l" r="r" t="t"/>
              <a:pathLst>
                <a:path extrusionOk="0" h="2407" w="927">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8"/>
            <p:cNvSpPr/>
            <p:nvPr/>
          </p:nvSpPr>
          <p:spPr>
            <a:xfrm>
              <a:off x="7304551" y="1973994"/>
              <a:ext cx="51243" cy="25312"/>
            </a:xfrm>
            <a:custGeom>
              <a:rect b="b" l="l" r="r" t="t"/>
              <a:pathLst>
                <a:path extrusionOk="0" h="735" w="1488">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8"/>
            <p:cNvSpPr/>
            <p:nvPr/>
          </p:nvSpPr>
          <p:spPr>
            <a:xfrm>
              <a:off x="7308890" y="1977816"/>
              <a:ext cx="40981" cy="16668"/>
            </a:xfrm>
            <a:custGeom>
              <a:rect b="b" l="l" r="r" t="t"/>
              <a:pathLst>
                <a:path extrusionOk="0" h="484" w="119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8"/>
            <p:cNvSpPr/>
            <p:nvPr/>
          </p:nvSpPr>
          <p:spPr>
            <a:xfrm>
              <a:off x="7316776" y="1979883"/>
              <a:ext cx="7129" cy="6337"/>
            </a:xfrm>
            <a:custGeom>
              <a:rect b="b" l="l" r="r" t="t"/>
              <a:pathLst>
                <a:path extrusionOk="0" h="184" w="207">
                  <a:moveTo>
                    <a:pt x="80" y="1"/>
                  </a:moveTo>
                  <a:lnTo>
                    <a:pt x="0" y="103"/>
                  </a:lnTo>
                  <a:lnTo>
                    <a:pt x="103" y="183"/>
                  </a:lnTo>
                  <a:lnTo>
                    <a:pt x="206" y="58"/>
                  </a:lnTo>
                  <a:lnTo>
                    <a:pt x="8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8"/>
            <p:cNvSpPr/>
            <p:nvPr/>
          </p:nvSpPr>
          <p:spPr>
            <a:xfrm>
              <a:off x="7330137" y="1985806"/>
              <a:ext cx="6750" cy="6715"/>
            </a:xfrm>
            <a:custGeom>
              <a:rect b="b" l="l" r="r" t="t"/>
              <a:pathLst>
                <a:path extrusionOk="0" h="195" w="196">
                  <a:moveTo>
                    <a:pt x="81" y="0"/>
                  </a:moveTo>
                  <a:lnTo>
                    <a:pt x="1" y="114"/>
                  </a:lnTo>
                  <a:lnTo>
                    <a:pt x="104" y="194"/>
                  </a:lnTo>
                  <a:lnTo>
                    <a:pt x="195" y="57"/>
                  </a:lnTo>
                  <a:lnTo>
                    <a:pt x="8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8"/>
            <p:cNvSpPr/>
            <p:nvPr/>
          </p:nvSpPr>
          <p:spPr>
            <a:xfrm>
              <a:off x="7342362" y="1990110"/>
              <a:ext cx="7129" cy="6337"/>
            </a:xfrm>
            <a:custGeom>
              <a:rect b="b" l="l" r="r" t="t"/>
              <a:pathLst>
                <a:path extrusionOk="0" h="184" w="207">
                  <a:moveTo>
                    <a:pt x="80" y="1"/>
                  </a:moveTo>
                  <a:lnTo>
                    <a:pt x="0" y="115"/>
                  </a:lnTo>
                  <a:lnTo>
                    <a:pt x="115" y="184"/>
                  </a:lnTo>
                  <a:lnTo>
                    <a:pt x="206" y="58"/>
                  </a:lnTo>
                  <a:lnTo>
                    <a:pt x="8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8"/>
            <p:cNvSpPr/>
            <p:nvPr/>
          </p:nvSpPr>
          <p:spPr>
            <a:xfrm>
              <a:off x="7256133" y="2054299"/>
              <a:ext cx="89813" cy="43495"/>
            </a:xfrm>
            <a:custGeom>
              <a:rect b="b" l="l" r="r" t="t"/>
              <a:pathLst>
                <a:path extrusionOk="0" h="1263" w="2608">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8"/>
            <p:cNvSpPr/>
            <p:nvPr/>
          </p:nvSpPr>
          <p:spPr>
            <a:xfrm>
              <a:off x="7104063" y="1878950"/>
              <a:ext cx="71010" cy="91190"/>
            </a:xfrm>
            <a:custGeom>
              <a:rect b="b" l="l" r="r" t="t"/>
              <a:pathLst>
                <a:path extrusionOk="0" h="2648" w="2062">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8"/>
            <p:cNvSpPr/>
            <p:nvPr/>
          </p:nvSpPr>
          <p:spPr>
            <a:xfrm>
              <a:off x="7124655" y="1899921"/>
              <a:ext cx="29961" cy="50554"/>
            </a:xfrm>
            <a:custGeom>
              <a:rect b="b" l="l" r="r" t="t"/>
              <a:pathLst>
                <a:path extrusionOk="0" h="1468" w="87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8"/>
            <p:cNvSpPr/>
            <p:nvPr/>
          </p:nvSpPr>
          <p:spPr>
            <a:xfrm>
              <a:off x="7138809" y="1725157"/>
              <a:ext cx="281940" cy="206074"/>
            </a:xfrm>
            <a:custGeom>
              <a:rect b="b" l="l" r="r" t="t"/>
              <a:pathLst>
                <a:path extrusionOk="0" h="5984" w="8187">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8"/>
            <p:cNvSpPr/>
            <p:nvPr/>
          </p:nvSpPr>
          <p:spPr>
            <a:xfrm>
              <a:off x="7108918" y="1722196"/>
              <a:ext cx="35057" cy="20008"/>
            </a:xfrm>
            <a:custGeom>
              <a:rect b="b" l="l" r="r" t="t"/>
              <a:pathLst>
                <a:path extrusionOk="0" h="581" w="1018">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8"/>
            <p:cNvSpPr/>
            <p:nvPr/>
          </p:nvSpPr>
          <p:spPr>
            <a:xfrm>
              <a:off x="7135331" y="1691306"/>
              <a:ext cx="11020" cy="40257"/>
            </a:xfrm>
            <a:custGeom>
              <a:rect b="b" l="l" r="r" t="t"/>
              <a:pathLst>
                <a:path extrusionOk="0" h="1169" w="32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8"/>
            <p:cNvSpPr/>
            <p:nvPr/>
          </p:nvSpPr>
          <p:spPr>
            <a:xfrm>
              <a:off x="7152618" y="1829120"/>
              <a:ext cx="296851" cy="104380"/>
            </a:xfrm>
            <a:custGeom>
              <a:rect b="b" l="l" r="r" t="t"/>
              <a:pathLst>
                <a:path extrusionOk="0" h="3031" w="862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8"/>
            <p:cNvSpPr/>
            <p:nvPr/>
          </p:nvSpPr>
          <p:spPr>
            <a:xfrm>
              <a:off x="7250245" y="1847819"/>
              <a:ext cx="64984" cy="24829"/>
            </a:xfrm>
            <a:custGeom>
              <a:rect b="b" l="l" r="r" t="t"/>
              <a:pathLst>
                <a:path extrusionOk="0" h="721" w="1887">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8"/>
            <p:cNvSpPr/>
            <p:nvPr/>
          </p:nvSpPr>
          <p:spPr>
            <a:xfrm>
              <a:off x="7362817" y="1838556"/>
              <a:ext cx="55169" cy="24554"/>
            </a:xfrm>
            <a:custGeom>
              <a:rect b="b" l="l" r="r" t="t"/>
              <a:pathLst>
                <a:path extrusionOk="0" h="713" w="1602">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8"/>
            <p:cNvSpPr/>
            <p:nvPr/>
          </p:nvSpPr>
          <p:spPr>
            <a:xfrm>
              <a:off x="7311266" y="1847888"/>
              <a:ext cx="10262" cy="19870"/>
            </a:xfrm>
            <a:custGeom>
              <a:rect b="b" l="l" r="r" t="t"/>
              <a:pathLst>
                <a:path extrusionOk="0" h="577" w="298">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8"/>
            <p:cNvSpPr/>
            <p:nvPr/>
          </p:nvSpPr>
          <p:spPr>
            <a:xfrm>
              <a:off x="7139601" y="4334087"/>
              <a:ext cx="161443" cy="296472"/>
            </a:xfrm>
            <a:custGeom>
              <a:rect b="b" l="l" r="r" t="t"/>
              <a:pathLst>
                <a:path extrusionOk="0" h="8609" w="4688">
                  <a:moveTo>
                    <a:pt x="4688" y="0"/>
                  </a:moveTo>
                  <a:lnTo>
                    <a:pt x="1" y="675"/>
                  </a:lnTo>
                  <a:lnTo>
                    <a:pt x="241" y="8243"/>
                  </a:lnTo>
                  <a:lnTo>
                    <a:pt x="4665" y="8609"/>
                  </a:lnTo>
                  <a:lnTo>
                    <a:pt x="4688" y="0"/>
                  </a:lnTo>
                  <a:close/>
                </a:path>
              </a:pathLst>
            </a:custGeom>
            <a:solidFill>
              <a:srgbClr val="F0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8"/>
            <p:cNvSpPr/>
            <p:nvPr/>
          </p:nvSpPr>
          <p:spPr>
            <a:xfrm>
              <a:off x="7145524" y="4515946"/>
              <a:ext cx="155141" cy="114608"/>
            </a:xfrm>
            <a:custGeom>
              <a:rect b="b" l="l" r="r" t="t"/>
              <a:pathLst>
                <a:path extrusionOk="0" h="3328" w="4505">
                  <a:moveTo>
                    <a:pt x="0" y="1"/>
                  </a:moveTo>
                  <a:lnTo>
                    <a:pt x="23" y="2928"/>
                  </a:lnTo>
                  <a:lnTo>
                    <a:pt x="4493" y="3328"/>
                  </a:lnTo>
                  <a:lnTo>
                    <a:pt x="450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p:nvPr/>
          </p:nvSpPr>
          <p:spPr>
            <a:xfrm>
              <a:off x="7145111" y="4616741"/>
              <a:ext cx="292547" cy="69460"/>
            </a:xfrm>
            <a:custGeom>
              <a:rect b="b" l="l" r="r" t="t"/>
              <a:pathLst>
                <a:path extrusionOk="0" h="2017" w="8495">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8"/>
            <p:cNvSpPr/>
            <p:nvPr/>
          </p:nvSpPr>
          <p:spPr>
            <a:xfrm>
              <a:off x="7145524" y="4632409"/>
              <a:ext cx="57097" cy="45767"/>
            </a:xfrm>
            <a:custGeom>
              <a:rect b="b" l="l" r="r" t="t"/>
              <a:pathLst>
                <a:path extrusionOk="0" h="1329" w="1658">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8"/>
            <p:cNvSpPr/>
            <p:nvPr/>
          </p:nvSpPr>
          <p:spPr>
            <a:xfrm>
              <a:off x="7145524" y="4659648"/>
              <a:ext cx="270507" cy="26241"/>
            </a:xfrm>
            <a:custGeom>
              <a:rect b="b" l="l" r="r" t="t"/>
              <a:pathLst>
                <a:path extrusionOk="0" h="762" w="7855">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8"/>
            <p:cNvSpPr/>
            <p:nvPr/>
          </p:nvSpPr>
          <p:spPr>
            <a:xfrm>
              <a:off x="7143148" y="4675007"/>
              <a:ext cx="264204" cy="5717"/>
            </a:xfrm>
            <a:custGeom>
              <a:rect b="b" l="l" r="r" t="t"/>
              <a:pathLst>
                <a:path extrusionOk="0" h="166" w="7672">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8"/>
            <p:cNvSpPr/>
            <p:nvPr/>
          </p:nvSpPr>
          <p:spPr>
            <a:xfrm>
              <a:off x="7354552" y="4657685"/>
              <a:ext cx="15807" cy="24451"/>
            </a:xfrm>
            <a:custGeom>
              <a:rect b="b" l="l" r="r" t="t"/>
              <a:pathLst>
                <a:path extrusionOk="0" h="710" w="459">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7308511" y="4645047"/>
              <a:ext cx="9091" cy="13052"/>
            </a:xfrm>
            <a:custGeom>
              <a:rect b="b" l="l" r="r" t="t"/>
              <a:pathLst>
                <a:path extrusionOk="0" h="379" w="264">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8"/>
            <p:cNvSpPr/>
            <p:nvPr/>
          </p:nvSpPr>
          <p:spPr>
            <a:xfrm>
              <a:off x="7295907" y="4642327"/>
              <a:ext cx="10676" cy="8747"/>
            </a:xfrm>
            <a:custGeom>
              <a:rect b="b" l="l" r="r" t="t"/>
              <a:pathLst>
                <a:path extrusionOk="0" h="254" w="31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8"/>
            <p:cNvSpPr/>
            <p:nvPr/>
          </p:nvSpPr>
          <p:spPr>
            <a:xfrm>
              <a:off x="7288435" y="4632099"/>
              <a:ext cx="16564" cy="8334"/>
            </a:xfrm>
            <a:custGeom>
              <a:rect b="b" l="l" r="r" t="t"/>
              <a:pathLst>
                <a:path extrusionOk="0" h="242" w="481">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8"/>
            <p:cNvSpPr/>
            <p:nvPr/>
          </p:nvSpPr>
          <p:spPr>
            <a:xfrm>
              <a:off x="7314400" y="4630309"/>
              <a:ext cx="29961" cy="16392"/>
            </a:xfrm>
            <a:custGeom>
              <a:rect b="b" l="l" r="r" t="t"/>
              <a:pathLst>
                <a:path extrusionOk="0" h="476" w="87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8"/>
            <p:cNvSpPr/>
            <p:nvPr/>
          </p:nvSpPr>
          <p:spPr>
            <a:xfrm>
              <a:off x="7303793" y="4625005"/>
              <a:ext cx="14980" cy="19733"/>
            </a:xfrm>
            <a:custGeom>
              <a:rect b="b" l="l" r="r" t="t"/>
              <a:pathLst>
                <a:path extrusionOk="0" h="573" w="435">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8"/>
            <p:cNvSpPr/>
            <p:nvPr/>
          </p:nvSpPr>
          <p:spPr>
            <a:xfrm>
              <a:off x="7147108" y="4630928"/>
              <a:ext cx="55134" cy="46491"/>
            </a:xfrm>
            <a:custGeom>
              <a:rect b="b" l="l" r="r" t="t"/>
              <a:pathLst>
                <a:path extrusionOk="0" h="1350" w="1601">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8"/>
            <p:cNvSpPr/>
            <p:nvPr/>
          </p:nvSpPr>
          <p:spPr>
            <a:xfrm>
              <a:off x="7222696" y="4662851"/>
              <a:ext cx="45699" cy="2721"/>
            </a:xfrm>
            <a:custGeom>
              <a:rect b="b" l="l" r="r" t="t"/>
              <a:pathLst>
                <a:path extrusionOk="0" h="79" w="1327">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8"/>
            <p:cNvSpPr/>
            <p:nvPr/>
          </p:nvSpPr>
          <p:spPr>
            <a:xfrm>
              <a:off x="7191186" y="4662403"/>
              <a:ext cx="5166" cy="9092"/>
            </a:xfrm>
            <a:custGeom>
              <a:rect b="b" l="l" r="r" t="t"/>
              <a:pathLst>
                <a:path extrusionOk="0" h="264" w="15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8"/>
            <p:cNvSpPr/>
            <p:nvPr/>
          </p:nvSpPr>
          <p:spPr>
            <a:xfrm>
              <a:off x="7179754" y="4647768"/>
              <a:ext cx="6750" cy="6474"/>
            </a:xfrm>
            <a:custGeom>
              <a:rect b="b" l="l" r="r" t="t"/>
              <a:pathLst>
                <a:path extrusionOk="0" h="188" w="196">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8"/>
            <p:cNvSpPr/>
            <p:nvPr/>
          </p:nvSpPr>
          <p:spPr>
            <a:xfrm>
              <a:off x="7163637" y="4640088"/>
              <a:ext cx="9091" cy="4236"/>
            </a:xfrm>
            <a:custGeom>
              <a:rect b="b" l="l" r="r" t="t"/>
              <a:pathLst>
                <a:path extrusionOk="0" h="123" w="264">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8"/>
            <p:cNvSpPr/>
            <p:nvPr/>
          </p:nvSpPr>
          <p:spPr>
            <a:xfrm>
              <a:off x="7151826" y="4637712"/>
              <a:ext cx="4752" cy="2479"/>
            </a:xfrm>
            <a:custGeom>
              <a:rect b="b" l="l" r="r" t="t"/>
              <a:pathLst>
                <a:path extrusionOk="0" h="72" w="138">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8"/>
            <p:cNvSpPr/>
            <p:nvPr/>
          </p:nvSpPr>
          <p:spPr>
            <a:xfrm>
              <a:off x="7145903" y="4537881"/>
              <a:ext cx="156346" cy="4993"/>
            </a:xfrm>
            <a:custGeom>
              <a:rect b="b" l="l" r="r" t="t"/>
              <a:pathLst>
                <a:path extrusionOk="0" h="145" w="454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8"/>
            <p:cNvSpPr/>
            <p:nvPr/>
          </p:nvSpPr>
          <p:spPr>
            <a:xfrm>
              <a:off x="7145903" y="4547730"/>
              <a:ext cx="156346" cy="4993"/>
            </a:xfrm>
            <a:custGeom>
              <a:rect b="b" l="l" r="r" t="t"/>
              <a:pathLst>
                <a:path extrusionOk="0" h="145" w="454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8"/>
            <p:cNvSpPr/>
            <p:nvPr/>
          </p:nvSpPr>
          <p:spPr>
            <a:xfrm>
              <a:off x="6842002" y="2088150"/>
              <a:ext cx="885044" cy="807112"/>
            </a:xfrm>
            <a:custGeom>
              <a:rect b="b" l="l" r="r" t="t"/>
              <a:pathLst>
                <a:path extrusionOk="0" h="23437" w="2570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8"/>
            <p:cNvSpPr/>
            <p:nvPr/>
          </p:nvSpPr>
          <p:spPr>
            <a:xfrm>
              <a:off x="7623052" y="2283404"/>
              <a:ext cx="72870" cy="211067"/>
            </a:xfrm>
            <a:custGeom>
              <a:rect b="b" l="l" r="r" t="t"/>
              <a:pathLst>
                <a:path extrusionOk="0" h="6129" w="2116">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8"/>
            <p:cNvSpPr/>
            <p:nvPr/>
          </p:nvSpPr>
          <p:spPr>
            <a:xfrm>
              <a:off x="6851438" y="2455069"/>
              <a:ext cx="207520" cy="54893"/>
            </a:xfrm>
            <a:custGeom>
              <a:rect b="b" l="l" r="r" t="t"/>
              <a:pathLst>
                <a:path extrusionOk="0" h="1594" w="6026">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8"/>
            <p:cNvSpPr/>
            <p:nvPr/>
          </p:nvSpPr>
          <p:spPr>
            <a:xfrm>
              <a:off x="7272284" y="2168456"/>
              <a:ext cx="18149" cy="711823"/>
            </a:xfrm>
            <a:custGeom>
              <a:rect b="b" l="l" r="r" t="t"/>
              <a:pathLst>
                <a:path extrusionOk="0" h="20670" w="527">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8"/>
            <p:cNvSpPr/>
            <p:nvPr/>
          </p:nvSpPr>
          <p:spPr>
            <a:xfrm>
              <a:off x="7291982" y="2291531"/>
              <a:ext cx="23004" cy="21523"/>
            </a:xfrm>
            <a:custGeom>
              <a:rect b="b" l="l" r="r" t="t"/>
              <a:pathLst>
                <a:path extrusionOk="0" h="625" w="668">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8"/>
            <p:cNvSpPr/>
            <p:nvPr/>
          </p:nvSpPr>
          <p:spPr>
            <a:xfrm>
              <a:off x="7301004" y="2485993"/>
              <a:ext cx="23039" cy="21868"/>
            </a:xfrm>
            <a:custGeom>
              <a:rect b="b" l="l" r="r" t="t"/>
              <a:pathLst>
                <a:path extrusionOk="0" h="635" w="669">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8"/>
            <p:cNvSpPr/>
            <p:nvPr/>
          </p:nvSpPr>
          <p:spPr>
            <a:xfrm>
              <a:off x="7301004" y="2638753"/>
              <a:ext cx="23039" cy="21833"/>
            </a:xfrm>
            <a:custGeom>
              <a:rect b="b" l="l" r="r" t="t"/>
              <a:pathLst>
                <a:path extrusionOk="0" h="634" w="669">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8"/>
            <p:cNvSpPr/>
            <p:nvPr/>
          </p:nvSpPr>
          <p:spPr>
            <a:xfrm>
              <a:off x="7310061" y="2774191"/>
              <a:ext cx="23039" cy="21833"/>
            </a:xfrm>
            <a:custGeom>
              <a:rect b="b" l="l" r="r" t="t"/>
              <a:pathLst>
                <a:path extrusionOk="0" h="634" w="669">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8"/>
            <p:cNvSpPr/>
            <p:nvPr/>
          </p:nvSpPr>
          <p:spPr>
            <a:xfrm>
              <a:off x="7400628" y="2156644"/>
              <a:ext cx="48075" cy="385459"/>
            </a:xfrm>
            <a:custGeom>
              <a:rect b="b" l="l" r="r" t="t"/>
              <a:pathLst>
                <a:path extrusionOk="0" h="11193" w="1396">
                  <a:moveTo>
                    <a:pt x="0" y="1"/>
                  </a:moveTo>
                  <a:lnTo>
                    <a:pt x="538" y="11193"/>
                  </a:lnTo>
                  <a:lnTo>
                    <a:pt x="1395" y="11193"/>
                  </a:lnTo>
                  <a:lnTo>
                    <a:pt x="858" y="218"/>
                  </a:lnTo>
                  <a:lnTo>
                    <a:pt x="0"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8"/>
            <p:cNvSpPr/>
            <p:nvPr/>
          </p:nvSpPr>
          <p:spPr>
            <a:xfrm>
              <a:off x="7419912" y="2574322"/>
              <a:ext cx="57889" cy="318168"/>
            </a:xfrm>
            <a:custGeom>
              <a:rect b="b" l="l" r="r" t="t"/>
              <a:pathLst>
                <a:path extrusionOk="0" h="9239" w="1681">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8"/>
            <p:cNvSpPr/>
            <p:nvPr/>
          </p:nvSpPr>
          <p:spPr>
            <a:xfrm>
              <a:off x="7419534" y="2539301"/>
              <a:ext cx="29547" cy="5166"/>
            </a:xfrm>
            <a:custGeom>
              <a:rect b="b" l="l" r="r" t="t"/>
              <a:pathLst>
                <a:path extrusionOk="0" h="150" w="858">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8"/>
            <p:cNvSpPr/>
            <p:nvPr/>
          </p:nvSpPr>
          <p:spPr>
            <a:xfrm>
              <a:off x="7421083" y="2571085"/>
              <a:ext cx="27998" cy="4959"/>
            </a:xfrm>
            <a:custGeom>
              <a:rect b="b" l="l" r="r" t="t"/>
              <a:pathLst>
                <a:path extrusionOk="0" h="144" w="813">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8"/>
            <p:cNvSpPr/>
            <p:nvPr/>
          </p:nvSpPr>
          <p:spPr>
            <a:xfrm>
              <a:off x="7427798" y="2539679"/>
              <a:ext cx="6715" cy="35092"/>
            </a:xfrm>
            <a:custGeom>
              <a:rect b="b" l="l" r="r" t="t"/>
              <a:pathLst>
                <a:path extrusionOk="0" h="1019" w="195">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8"/>
            <p:cNvSpPr/>
            <p:nvPr/>
          </p:nvSpPr>
          <p:spPr>
            <a:xfrm>
              <a:off x="7436442" y="2543226"/>
              <a:ext cx="6715" cy="31924"/>
            </a:xfrm>
            <a:custGeom>
              <a:rect b="b" l="l" r="r" t="t"/>
              <a:pathLst>
                <a:path extrusionOk="0" h="927" w="195">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8"/>
            <p:cNvSpPr/>
            <p:nvPr/>
          </p:nvSpPr>
          <p:spPr>
            <a:xfrm>
              <a:off x="7127789" y="2574736"/>
              <a:ext cx="37227" cy="300605"/>
            </a:xfrm>
            <a:custGeom>
              <a:rect b="b" l="l" r="r" t="t"/>
              <a:pathLst>
                <a:path extrusionOk="0" h="8729" w="1081">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p:nvPr/>
          </p:nvSpPr>
          <p:spPr>
            <a:xfrm>
              <a:off x="7120730" y="2155473"/>
              <a:ext cx="33887" cy="386630"/>
            </a:xfrm>
            <a:custGeom>
              <a:rect b="b" l="l" r="r" t="t"/>
              <a:pathLst>
                <a:path extrusionOk="0" h="11227" w="984">
                  <a:moveTo>
                    <a:pt x="858" y="0"/>
                  </a:moveTo>
                  <a:lnTo>
                    <a:pt x="0" y="126"/>
                  </a:lnTo>
                  <a:lnTo>
                    <a:pt x="126" y="11227"/>
                  </a:lnTo>
                  <a:lnTo>
                    <a:pt x="983" y="11227"/>
                  </a:lnTo>
                  <a:lnTo>
                    <a:pt x="858" y="0"/>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8"/>
            <p:cNvSpPr/>
            <p:nvPr/>
          </p:nvSpPr>
          <p:spPr>
            <a:xfrm>
              <a:off x="7125034" y="2540024"/>
              <a:ext cx="29169" cy="4821"/>
            </a:xfrm>
            <a:custGeom>
              <a:rect b="b" l="l" r="r" t="t"/>
              <a:pathLst>
                <a:path extrusionOk="0" h="140" w="847">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8"/>
            <p:cNvSpPr/>
            <p:nvPr/>
          </p:nvSpPr>
          <p:spPr>
            <a:xfrm>
              <a:off x="7127410" y="2573909"/>
              <a:ext cx="31545" cy="4787"/>
            </a:xfrm>
            <a:custGeom>
              <a:rect b="b" l="l" r="r" t="t"/>
              <a:pathLst>
                <a:path extrusionOk="0" h="139" w="916">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8"/>
            <p:cNvSpPr/>
            <p:nvPr/>
          </p:nvSpPr>
          <p:spPr>
            <a:xfrm>
              <a:off x="7134883" y="2544018"/>
              <a:ext cx="5958" cy="33887"/>
            </a:xfrm>
            <a:custGeom>
              <a:rect b="b" l="l" r="r" t="t"/>
              <a:pathLst>
                <a:path extrusionOk="0" h="984" w="173">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8"/>
            <p:cNvSpPr/>
            <p:nvPr/>
          </p:nvSpPr>
          <p:spPr>
            <a:xfrm>
              <a:off x="7143561" y="2544018"/>
              <a:ext cx="5923" cy="33887"/>
            </a:xfrm>
            <a:custGeom>
              <a:rect b="b" l="l" r="r" t="t"/>
              <a:pathLst>
                <a:path extrusionOk="0" h="984" w="172">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8"/>
            <p:cNvSpPr/>
            <p:nvPr/>
          </p:nvSpPr>
          <p:spPr>
            <a:xfrm>
              <a:off x="7190016" y="2120762"/>
              <a:ext cx="158275" cy="68221"/>
            </a:xfrm>
            <a:custGeom>
              <a:rect b="b" l="l" r="r" t="t"/>
              <a:pathLst>
                <a:path extrusionOk="0" h="1981" w="4596">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8"/>
            <p:cNvSpPr/>
            <p:nvPr/>
          </p:nvSpPr>
          <p:spPr>
            <a:xfrm>
              <a:off x="7278173" y="2139254"/>
              <a:ext cx="7886" cy="27274"/>
            </a:xfrm>
            <a:custGeom>
              <a:rect b="b" l="l" r="r" t="t"/>
              <a:pathLst>
                <a:path extrusionOk="0" h="792" w="229">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p:nvPr/>
          </p:nvSpPr>
          <p:spPr>
            <a:xfrm>
              <a:off x="7283682" y="2142078"/>
              <a:ext cx="37468" cy="11468"/>
            </a:xfrm>
            <a:custGeom>
              <a:rect b="b" l="l" r="r" t="t"/>
              <a:pathLst>
                <a:path extrusionOk="0" h="333" w="1088">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8"/>
            <p:cNvSpPr/>
            <p:nvPr/>
          </p:nvSpPr>
          <p:spPr>
            <a:xfrm>
              <a:off x="7282512" y="2155026"/>
              <a:ext cx="40602" cy="9298"/>
            </a:xfrm>
            <a:custGeom>
              <a:rect b="b" l="l" r="r" t="t"/>
              <a:pathLst>
                <a:path extrusionOk="0" h="270" w="1179">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a:off x="7249866" y="2142835"/>
              <a:ext cx="5923" cy="24072"/>
            </a:xfrm>
            <a:custGeom>
              <a:rect b="b" l="l" r="r" t="t"/>
              <a:pathLst>
                <a:path extrusionOk="0" h="699" w="172">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a:off x="7205753" y="2145762"/>
              <a:ext cx="46491" cy="7025"/>
            </a:xfrm>
            <a:custGeom>
              <a:rect b="b" l="l" r="r" t="t"/>
              <a:pathLst>
                <a:path extrusionOk="0" h="204" w="135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8"/>
            <p:cNvSpPr/>
            <p:nvPr/>
          </p:nvSpPr>
          <p:spPr>
            <a:xfrm>
              <a:off x="7215602" y="2153545"/>
              <a:ext cx="38604" cy="14257"/>
            </a:xfrm>
            <a:custGeom>
              <a:rect b="b" l="l" r="r" t="t"/>
              <a:pathLst>
                <a:path extrusionOk="0" h="414" w="1121">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p:nvPr/>
          </p:nvSpPr>
          <p:spPr>
            <a:xfrm>
              <a:off x="7083332" y="2866446"/>
              <a:ext cx="595665" cy="1605889"/>
            </a:xfrm>
            <a:custGeom>
              <a:rect b="b" l="l" r="r" t="t"/>
              <a:pathLst>
                <a:path extrusionOk="0" h="46632" w="17297">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8"/>
            <p:cNvSpPr/>
            <p:nvPr/>
          </p:nvSpPr>
          <p:spPr>
            <a:xfrm>
              <a:off x="7100653" y="4450207"/>
              <a:ext cx="239375" cy="54377"/>
            </a:xfrm>
            <a:custGeom>
              <a:rect b="b" l="l" r="r" t="t"/>
              <a:pathLst>
                <a:path extrusionOk="0" h="1579" w="6951">
                  <a:moveTo>
                    <a:pt x="6951" y="1"/>
                  </a:moveTo>
                  <a:lnTo>
                    <a:pt x="0" y="424"/>
                  </a:lnTo>
                  <a:lnTo>
                    <a:pt x="0" y="1578"/>
                  </a:lnTo>
                  <a:lnTo>
                    <a:pt x="6859" y="1407"/>
                  </a:lnTo>
                  <a:lnTo>
                    <a:pt x="6951" y="1"/>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8"/>
            <p:cNvSpPr/>
            <p:nvPr/>
          </p:nvSpPr>
          <p:spPr>
            <a:xfrm>
              <a:off x="7438405" y="4450207"/>
              <a:ext cx="243335" cy="54377"/>
            </a:xfrm>
            <a:custGeom>
              <a:rect b="b" l="l" r="r" t="t"/>
              <a:pathLst>
                <a:path extrusionOk="0" h="1579" w="7066">
                  <a:moveTo>
                    <a:pt x="6951" y="1"/>
                  </a:moveTo>
                  <a:lnTo>
                    <a:pt x="1" y="424"/>
                  </a:lnTo>
                  <a:lnTo>
                    <a:pt x="1" y="1578"/>
                  </a:lnTo>
                  <a:lnTo>
                    <a:pt x="7066" y="1316"/>
                  </a:lnTo>
                  <a:lnTo>
                    <a:pt x="6951" y="1"/>
                  </a:ln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8"/>
            <p:cNvSpPr/>
            <p:nvPr/>
          </p:nvSpPr>
          <p:spPr>
            <a:xfrm>
              <a:off x="7310061" y="2893616"/>
              <a:ext cx="21696" cy="170913"/>
            </a:xfrm>
            <a:custGeom>
              <a:rect b="b" l="l" r="r" t="t"/>
              <a:pathLst>
                <a:path extrusionOk="0" h="4963" w="63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8"/>
            <p:cNvSpPr/>
            <p:nvPr/>
          </p:nvSpPr>
          <p:spPr>
            <a:xfrm>
              <a:off x="7275039" y="2888485"/>
              <a:ext cx="24451" cy="32716"/>
            </a:xfrm>
            <a:custGeom>
              <a:rect b="b" l="l" r="r" t="t"/>
              <a:pathLst>
                <a:path extrusionOk="0" h="950" w="71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8"/>
            <p:cNvSpPr/>
            <p:nvPr/>
          </p:nvSpPr>
          <p:spPr>
            <a:xfrm>
              <a:off x="7214018" y="2968790"/>
              <a:ext cx="4752" cy="1489009"/>
            </a:xfrm>
            <a:custGeom>
              <a:rect b="b" l="l" r="r" t="t"/>
              <a:pathLst>
                <a:path extrusionOk="0" h="43238" w="138">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8"/>
            <p:cNvSpPr/>
            <p:nvPr/>
          </p:nvSpPr>
          <p:spPr>
            <a:xfrm>
              <a:off x="7469122" y="3019997"/>
              <a:ext cx="85853" cy="1446823"/>
            </a:xfrm>
            <a:custGeom>
              <a:rect b="b" l="l" r="r" t="t"/>
              <a:pathLst>
                <a:path extrusionOk="0" h="42013" w="2493">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cxnSp>
        <p:nvCxnSpPr>
          <p:cNvPr id="505" name="Google Shape;505;p26"/>
          <p:cNvCxnSpPr>
            <a:stCxn id="506" idx="1"/>
          </p:cNvCxnSpPr>
          <p:nvPr/>
        </p:nvCxnSpPr>
        <p:spPr>
          <a:xfrm flipH="1" rot="10800000">
            <a:off x="7011200" y="2645913"/>
            <a:ext cx="467700" cy="948000"/>
          </a:xfrm>
          <a:prstGeom prst="bentConnector4">
            <a:avLst>
              <a:gd fmla="val -1074" name="adj1"/>
              <a:gd fmla="val 65237" name="adj2"/>
            </a:avLst>
          </a:prstGeom>
          <a:noFill/>
          <a:ln cap="flat" cmpd="sng" w="9525">
            <a:solidFill>
              <a:schemeClr val="dk1"/>
            </a:solidFill>
            <a:prstDash val="solid"/>
            <a:round/>
            <a:headEnd len="med" w="med" type="none"/>
            <a:tailEnd len="med" w="med" type="none"/>
          </a:ln>
        </p:spPr>
      </p:cxnSp>
      <p:sp>
        <p:nvSpPr>
          <p:cNvPr id="507" name="Google Shape;507;p26"/>
          <p:cNvSpPr/>
          <p:nvPr/>
        </p:nvSpPr>
        <p:spPr>
          <a:xfrm>
            <a:off x="3382379" y="990694"/>
            <a:ext cx="1254095" cy="1236787"/>
          </a:xfrm>
          <a:custGeom>
            <a:rect b="b" l="l" r="r" t="t"/>
            <a:pathLst>
              <a:path extrusionOk="0" h="18512" w="18512">
                <a:moveTo>
                  <a:pt x="1" y="1"/>
                </a:moveTo>
                <a:lnTo>
                  <a:pt x="1" y="18512"/>
                </a:lnTo>
                <a:lnTo>
                  <a:pt x="18512" y="18512"/>
                </a:lnTo>
                <a:lnTo>
                  <a:pt x="18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txBox="1"/>
          <p:nvPr>
            <p:ph type="ctrTitle"/>
          </p:nvPr>
        </p:nvSpPr>
        <p:spPr>
          <a:xfrm>
            <a:off x="4848950" y="763050"/>
            <a:ext cx="3492000" cy="14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logger</a:t>
            </a:r>
            <a:endParaRPr/>
          </a:p>
        </p:txBody>
      </p:sp>
      <p:sp>
        <p:nvSpPr>
          <p:cNvPr id="509" name="Google Shape;509;p26"/>
          <p:cNvSpPr txBox="1"/>
          <p:nvPr>
            <p:ph idx="2" type="title"/>
          </p:nvPr>
        </p:nvSpPr>
        <p:spPr>
          <a:xfrm>
            <a:off x="3316276" y="1287568"/>
            <a:ext cx="138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510" name="Google Shape;510;p26"/>
          <p:cNvCxnSpPr>
            <a:endCxn id="506" idx="1"/>
          </p:cNvCxnSpPr>
          <p:nvPr/>
        </p:nvCxnSpPr>
        <p:spPr>
          <a:xfrm flipH="1" rot="10800000">
            <a:off x="2201300" y="3593913"/>
            <a:ext cx="4809900" cy="547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506" name="Google Shape;506;p26"/>
          <p:cNvSpPr/>
          <p:nvPr/>
        </p:nvSpPr>
        <p:spPr>
          <a:xfrm>
            <a:off x="7011200" y="3305013"/>
            <a:ext cx="577800" cy="5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282063" y="1017862"/>
            <a:ext cx="2408564" cy="1417377"/>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txBox="1"/>
          <p:nvPr/>
        </p:nvSpPr>
        <p:spPr>
          <a:xfrm>
            <a:off x="510677" y="558100"/>
            <a:ext cx="17229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Viga"/>
                <a:ea typeface="Viga"/>
                <a:cs typeface="Viga"/>
                <a:sym typeface="Viga"/>
              </a:rPr>
              <a:t>Data Sources</a:t>
            </a:r>
            <a:endParaRPr sz="1800">
              <a:solidFill>
                <a:srgbClr val="FFFFFF"/>
              </a:solidFill>
              <a:latin typeface="Viga"/>
              <a:ea typeface="Viga"/>
              <a:cs typeface="Viga"/>
              <a:sym typeface="Viga"/>
            </a:endParaRPr>
          </a:p>
        </p:txBody>
      </p:sp>
      <p:pic>
        <p:nvPicPr>
          <p:cNvPr id="513" name="Google Shape;513;p26"/>
          <p:cNvPicPr preferRelativeResize="0"/>
          <p:nvPr/>
        </p:nvPicPr>
        <p:blipFill>
          <a:blip r:embed="rId3">
            <a:alphaModFix/>
          </a:blip>
          <a:stretch>
            <a:fillRect/>
          </a:stretch>
        </p:blipFill>
        <p:spPr>
          <a:xfrm>
            <a:off x="801153" y="1196215"/>
            <a:ext cx="746400" cy="746400"/>
          </a:xfrm>
          <a:prstGeom prst="rect">
            <a:avLst/>
          </a:prstGeom>
          <a:noFill/>
          <a:ln>
            <a:noFill/>
          </a:ln>
        </p:spPr>
      </p:pic>
      <p:pic>
        <p:nvPicPr>
          <p:cNvPr id="514" name="Google Shape;514;p26"/>
          <p:cNvPicPr preferRelativeResize="0"/>
          <p:nvPr/>
        </p:nvPicPr>
        <p:blipFill>
          <a:blip r:embed="rId4">
            <a:alphaModFix/>
          </a:blip>
          <a:stretch>
            <a:fillRect/>
          </a:stretch>
        </p:blipFill>
        <p:spPr>
          <a:xfrm>
            <a:off x="469276" y="1800687"/>
            <a:ext cx="569100" cy="569100"/>
          </a:xfrm>
          <a:prstGeom prst="rect">
            <a:avLst/>
          </a:prstGeom>
          <a:noFill/>
          <a:ln>
            <a:noFill/>
          </a:ln>
        </p:spPr>
      </p:pic>
      <p:cxnSp>
        <p:nvCxnSpPr>
          <p:cNvPr id="515" name="Google Shape;515;p26"/>
          <p:cNvCxnSpPr/>
          <p:nvPr/>
        </p:nvCxnSpPr>
        <p:spPr>
          <a:xfrm>
            <a:off x="2614425" y="4140388"/>
            <a:ext cx="338400" cy="0"/>
          </a:xfrm>
          <a:prstGeom prst="straightConnector1">
            <a:avLst/>
          </a:prstGeom>
          <a:noFill/>
          <a:ln cap="flat" cmpd="sng" w="9525">
            <a:solidFill>
              <a:srgbClr val="FFFFFF"/>
            </a:solidFill>
            <a:prstDash val="solid"/>
            <a:round/>
            <a:headEnd len="med" w="med" type="none"/>
            <a:tailEnd len="med" w="med" type="triangle"/>
          </a:ln>
        </p:spPr>
      </p:cxnSp>
      <p:sp>
        <p:nvSpPr>
          <p:cNvPr id="516" name="Google Shape;516;p26"/>
          <p:cNvSpPr/>
          <p:nvPr/>
        </p:nvSpPr>
        <p:spPr>
          <a:xfrm>
            <a:off x="372663" y="34316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24/7 Data</a:t>
            </a:r>
            <a:endParaRPr b="1" sz="1300"/>
          </a:p>
          <a:p>
            <a:pPr indent="0" lvl="0" marL="0" rtl="0" algn="ctr">
              <a:spcBef>
                <a:spcPts val="0"/>
              </a:spcBef>
              <a:spcAft>
                <a:spcPts val="0"/>
              </a:spcAft>
              <a:buNone/>
            </a:pPr>
            <a:r>
              <a:rPr b="1" lang="en" sz="1300"/>
              <a:t>Collector</a:t>
            </a:r>
            <a:endParaRPr b="1" sz="13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517" name="Google Shape;517;p26"/>
          <p:cNvPicPr preferRelativeResize="0"/>
          <p:nvPr/>
        </p:nvPicPr>
        <p:blipFill rotWithShape="1">
          <a:blip r:embed="rId5">
            <a:alphaModFix/>
          </a:blip>
          <a:srcRect b="0" l="0" r="18173" t="0"/>
          <a:stretch/>
        </p:blipFill>
        <p:spPr>
          <a:xfrm>
            <a:off x="79127" y="3976425"/>
            <a:ext cx="1321650" cy="847975"/>
          </a:xfrm>
          <a:prstGeom prst="rect">
            <a:avLst/>
          </a:prstGeom>
          <a:noFill/>
          <a:ln>
            <a:noFill/>
          </a:ln>
        </p:spPr>
      </p:pic>
      <p:pic>
        <p:nvPicPr>
          <p:cNvPr id="518" name="Google Shape;518;p26"/>
          <p:cNvPicPr preferRelativeResize="0"/>
          <p:nvPr/>
        </p:nvPicPr>
        <p:blipFill>
          <a:blip r:embed="rId6">
            <a:alphaModFix/>
          </a:blip>
          <a:stretch>
            <a:fillRect/>
          </a:stretch>
        </p:blipFill>
        <p:spPr>
          <a:xfrm>
            <a:off x="1487173" y="1650213"/>
            <a:ext cx="746400" cy="607086"/>
          </a:xfrm>
          <a:prstGeom prst="rect">
            <a:avLst/>
          </a:prstGeom>
          <a:noFill/>
          <a:ln>
            <a:noFill/>
          </a:ln>
        </p:spPr>
      </p:pic>
      <p:sp>
        <p:nvSpPr>
          <p:cNvPr id="519" name="Google Shape;519;p26"/>
          <p:cNvSpPr/>
          <p:nvPr/>
        </p:nvSpPr>
        <p:spPr>
          <a:xfrm>
            <a:off x="1662525" y="3431638"/>
            <a:ext cx="1028100" cy="1417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DB</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pic>
        <p:nvPicPr>
          <p:cNvPr id="520" name="Google Shape;520;p26"/>
          <p:cNvPicPr preferRelativeResize="0"/>
          <p:nvPr/>
        </p:nvPicPr>
        <p:blipFill>
          <a:blip r:embed="rId7">
            <a:alphaModFix/>
          </a:blip>
          <a:stretch>
            <a:fillRect/>
          </a:stretch>
        </p:blipFill>
        <p:spPr>
          <a:xfrm>
            <a:off x="1819275" y="3976425"/>
            <a:ext cx="746400" cy="770200"/>
          </a:xfrm>
          <a:prstGeom prst="rect">
            <a:avLst/>
          </a:prstGeom>
          <a:noFill/>
          <a:ln>
            <a:noFill/>
          </a:ln>
        </p:spPr>
      </p:pic>
      <p:cxnSp>
        <p:nvCxnSpPr>
          <p:cNvPr id="521" name="Google Shape;521;p26"/>
          <p:cNvCxnSpPr>
            <a:stCxn id="516" idx="3"/>
            <a:endCxn id="519" idx="1"/>
          </p:cNvCxnSpPr>
          <p:nvPr/>
        </p:nvCxnSpPr>
        <p:spPr>
          <a:xfrm>
            <a:off x="1400763" y="4140388"/>
            <a:ext cx="261900" cy="0"/>
          </a:xfrm>
          <a:prstGeom prst="straightConnector1">
            <a:avLst/>
          </a:prstGeom>
          <a:noFill/>
          <a:ln cap="flat" cmpd="sng" w="9525">
            <a:solidFill>
              <a:srgbClr val="FFFFFF"/>
            </a:solidFill>
            <a:prstDash val="solid"/>
            <a:round/>
            <a:headEnd len="med" w="med" type="none"/>
            <a:tailEnd len="med" w="med" type="triangle"/>
          </a:ln>
        </p:spPr>
      </p:cxnSp>
      <p:cxnSp>
        <p:nvCxnSpPr>
          <p:cNvPr id="522" name="Google Shape;522;p26"/>
          <p:cNvCxnSpPr>
            <a:stCxn id="514" idx="2"/>
          </p:cNvCxnSpPr>
          <p:nvPr/>
        </p:nvCxnSpPr>
        <p:spPr>
          <a:xfrm flipH="1">
            <a:off x="748426" y="2369787"/>
            <a:ext cx="5400" cy="1049100"/>
          </a:xfrm>
          <a:prstGeom prst="straightConnector1">
            <a:avLst/>
          </a:prstGeom>
          <a:noFill/>
          <a:ln cap="flat" cmpd="sng" w="9525">
            <a:solidFill>
              <a:srgbClr val="FFFFFF"/>
            </a:solidFill>
            <a:prstDash val="solid"/>
            <a:round/>
            <a:headEnd len="med" w="med" type="none"/>
            <a:tailEnd len="med" w="med" type="triangle"/>
          </a:ln>
        </p:spPr>
      </p:cxnSp>
      <p:cxnSp>
        <p:nvCxnSpPr>
          <p:cNvPr id="523" name="Google Shape;523;p26"/>
          <p:cNvCxnSpPr/>
          <p:nvPr/>
        </p:nvCxnSpPr>
        <p:spPr>
          <a:xfrm flipH="1" rot="10800000">
            <a:off x="1182825" y="3053875"/>
            <a:ext cx="1763100" cy="4200"/>
          </a:xfrm>
          <a:prstGeom prst="straightConnector1">
            <a:avLst/>
          </a:prstGeom>
          <a:noFill/>
          <a:ln cap="flat" cmpd="sng" w="9525">
            <a:solidFill>
              <a:srgbClr val="FFFFFF"/>
            </a:solidFill>
            <a:prstDash val="solid"/>
            <a:round/>
            <a:headEnd len="med" w="med" type="none"/>
            <a:tailEnd len="med" w="med" type="triangle"/>
          </a:ln>
        </p:spPr>
      </p:cxnSp>
      <p:cxnSp>
        <p:nvCxnSpPr>
          <p:cNvPr id="524" name="Google Shape;524;p26"/>
          <p:cNvCxnSpPr/>
          <p:nvPr/>
        </p:nvCxnSpPr>
        <p:spPr>
          <a:xfrm>
            <a:off x="2157373" y="1953756"/>
            <a:ext cx="790500" cy="14100"/>
          </a:xfrm>
          <a:prstGeom prst="straightConnector1">
            <a:avLst/>
          </a:prstGeom>
          <a:noFill/>
          <a:ln cap="flat" cmpd="sng" w="9525">
            <a:solidFill>
              <a:srgbClr val="FFFFFF"/>
            </a:solidFill>
            <a:prstDash val="solid"/>
            <a:round/>
            <a:headEnd len="med" w="med" type="none"/>
            <a:tailEnd len="med" w="med" type="triangle"/>
          </a:ln>
        </p:spPr>
      </p:cxnSp>
      <p:cxnSp>
        <p:nvCxnSpPr>
          <p:cNvPr id="525" name="Google Shape;525;p26"/>
          <p:cNvCxnSpPr/>
          <p:nvPr/>
        </p:nvCxnSpPr>
        <p:spPr>
          <a:xfrm>
            <a:off x="1174353" y="1942615"/>
            <a:ext cx="3600" cy="1494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7"/>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Folder Hierarchy</a:t>
            </a:r>
            <a:endParaRPr/>
          </a:p>
        </p:txBody>
      </p:sp>
      <p:sp>
        <p:nvSpPr>
          <p:cNvPr id="531" name="Google Shape;531;p27"/>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txBox="1"/>
          <p:nvPr/>
        </p:nvSpPr>
        <p:spPr>
          <a:xfrm>
            <a:off x="2198867" y="945100"/>
            <a:ext cx="4674000" cy="14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F1C51"/>
              </a:solidFill>
              <a:latin typeface="Viga"/>
              <a:ea typeface="Viga"/>
              <a:cs typeface="Viga"/>
              <a:sym typeface="Viga"/>
            </a:endParaRPr>
          </a:p>
        </p:txBody>
      </p:sp>
      <p:sp>
        <p:nvSpPr>
          <p:cNvPr id="533" name="Google Shape;533;p27"/>
          <p:cNvSpPr/>
          <p:nvPr/>
        </p:nvSpPr>
        <p:spPr>
          <a:xfrm>
            <a:off x="2524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24/7 Data Collector Code</a:t>
            </a:r>
            <a:endParaRPr b="1" sz="1200"/>
          </a:p>
        </p:txBody>
      </p:sp>
      <p:sp>
        <p:nvSpPr>
          <p:cNvPr id="534" name="Google Shape;534;p27"/>
          <p:cNvSpPr/>
          <p:nvPr/>
        </p:nvSpPr>
        <p:spPr>
          <a:xfrm>
            <a:off x="4798604" y="1380174"/>
            <a:ext cx="1811400" cy="3027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BTC Predictor Code</a:t>
            </a:r>
            <a:endParaRPr b="1" sz="1200"/>
          </a:p>
        </p:txBody>
      </p:sp>
      <p:sp>
        <p:nvSpPr>
          <p:cNvPr id="535" name="Google Shape;535;p27"/>
          <p:cNvSpPr txBox="1"/>
          <p:nvPr/>
        </p:nvSpPr>
        <p:spPr>
          <a:xfrm>
            <a:off x="2524600" y="1037275"/>
            <a:ext cx="40854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Main Directory</a:t>
            </a:r>
            <a:endParaRPr>
              <a:latin typeface="Nanum Gothic Coding"/>
              <a:ea typeface="Nanum Gothic Coding"/>
              <a:cs typeface="Nanum Gothic Coding"/>
              <a:sym typeface="Nanum Gothic Coding"/>
            </a:endParaRPr>
          </a:p>
        </p:txBody>
      </p:sp>
      <p:sp>
        <p:nvSpPr>
          <p:cNvPr id="536" name="Google Shape;536;p27"/>
          <p:cNvSpPr/>
          <p:nvPr/>
        </p:nvSpPr>
        <p:spPr>
          <a:xfrm>
            <a:off x="1601500" y="966925"/>
            <a:ext cx="3657600" cy="365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37" name="Google Shape;537;p27"/>
          <p:cNvSpPr/>
          <p:nvPr/>
        </p:nvSpPr>
        <p:spPr>
          <a:xfrm>
            <a:off x="21387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2402350" y="1187425"/>
            <a:ext cx="2055900" cy="3216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script</a:t>
            </a:r>
            <a:r>
              <a:rPr lang="en" sz="1150">
                <a:solidFill>
                  <a:srgbClr val="1F1C51"/>
                </a:solidFill>
                <a:latin typeface="Viga"/>
                <a:ea typeface="Viga"/>
                <a:cs typeface="Viga"/>
                <a:sym typeface="Viga"/>
              </a:rPr>
              <a:t>.py</a:t>
            </a:r>
            <a:endParaRPr sz="1150">
              <a:solidFill>
                <a:srgbClr val="1F1C51"/>
              </a:solidFill>
              <a:latin typeface="Viga"/>
              <a:ea typeface="Viga"/>
              <a:cs typeface="Viga"/>
              <a:sym typeface="Viga"/>
            </a:endParaRPr>
          </a:p>
        </p:txBody>
      </p:sp>
      <p:sp>
        <p:nvSpPr>
          <p:cNvPr id="539" name="Google Shape;539;p27"/>
          <p:cNvSpPr/>
          <p:nvPr/>
        </p:nvSpPr>
        <p:spPr>
          <a:xfrm>
            <a:off x="4676350" y="1191650"/>
            <a:ext cx="2055900" cy="32166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rgbClr val="1F1C51"/>
                </a:solidFill>
                <a:latin typeface="Viga"/>
                <a:ea typeface="Viga"/>
                <a:cs typeface="Viga"/>
                <a:sym typeface="Viga"/>
              </a:rPr>
              <a:t>util</a:t>
            </a:r>
            <a:endParaRPr sz="1150">
              <a:solidFill>
                <a:srgbClr val="1F1C51"/>
              </a:solidFill>
              <a:latin typeface="Viga"/>
              <a:ea typeface="Viga"/>
              <a:cs typeface="Viga"/>
              <a:sym typeface="Viga"/>
            </a:endParaRPr>
          </a:p>
        </p:txBody>
      </p:sp>
      <p:sp>
        <p:nvSpPr>
          <p:cNvPr id="540" name="Google Shape;540;p27"/>
          <p:cNvSpPr/>
          <p:nvPr/>
        </p:nvSpPr>
        <p:spPr>
          <a:xfrm>
            <a:off x="3875500" y="966925"/>
            <a:ext cx="3657600" cy="365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541" name="Google Shape;541;p27"/>
          <p:cNvSpPr/>
          <p:nvPr/>
        </p:nvSpPr>
        <p:spPr>
          <a:xfrm>
            <a:off x="2143492" y="1037282"/>
            <a:ext cx="4857000" cy="35169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2280070"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1F1C51"/>
                </a:solidFill>
                <a:latin typeface="Viga"/>
                <a:ea typeface="Viga"/>
                <a:cs typeface="Viga"/>
                <a:sym typeface="Viga"/>
              </a:rPr>
              <a:t>database.py</a:t>
            </a:r>
            <a:endParaRPr sz="1150">
              <a:solidFill>
                <a:srgbClr val="1F1C51"/>
              </a:solidFill>
              <a:latin typeface="Viga"/>
              <a:ea typeface="Viga"/>
              <a:cs typeface="Viga"/>
              <a:sym typeface="Viga"/>
            </a:endParaRPr>
          </a:p>
        </p:txBody>
      </p:sp>
      <p:sp>
        <p:nvSpPr>
          <p:cNvPr id="543" name="Google Shape;543;p27"/>
          <p:cNvSpPr/>
          <p:nvPr/>
        </p:nvSpPr>
        <p:spPr>
          <a:xfrm>
            <a:off x="3447695"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1F1C51"/>
                </a:solidFill>
                <a:latin typeface="Viga"/>
                <a:ea typeface="Viga"/>
                <a:cs typeface="Viga"/>
                <a:sym typeface="Viga"/>
              </a:rPr>
              <a:t>helpers.py</a:t>
            </a:r>
            <a:endParaRPr sz="1150">
              <a:solidFill>
                <a:srgbClr val="1F1C51"/>
              </a:solidFill>
              <a:latin typeface="Viga"/>
              <a:ea typeface="Viga"/>
              <a:cs typeface="Viga"/>
              <a:sym typeface="Viga"/>
            </a:endParaRPr>
          </a:p>
        </p:txBody>
      </p:sp>
      <p:sp>
        <p:nvSpPr>
          <p:cNvPr id="544" name="Google Shape;544;p27"/>
          <p:cNvSpPr/>
          <p:nvPr/>
        </p:nvSpPr>
        <p:spPr>
          <a:xfrm>
            <a:off x="4457620"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1F1C51"/>
                </a:solidFill>
                <a:latin typeface="Viga"/>
                <a:ea typeface="Viga"/>
                <a:cs typeface="Viga"/>
                <a:sym typeface="Viga"/>
              </a:rPr>
              <a:t>logger.py</a:t>
            </a:r>
            <a:endParaRPr sz="1150">
              <a:solidFill>
                <a:srgbClr val="1F1C51"/>
              </a:solidFill>
              <a:latin typeface="Viga"/>
              <a:ea typeface="Viga"/>
              <a:cs typeface="Viga"/>
              <a:sym typeface="Viga"/>
            </a:endParaRPr>
          </a:p>
        </p:txBody>
      </p:sp>
      <p:sp>
        <p:nvSpPr>
          <p:cNvPr id="545" name="Google Shape;545;p27"/>
          <p:cNvSpPr/>
          <p:nvPr/>
        </p:nvSpPr>
        <p:spPr>
          <a:xfrm>
            <a:off x="5521969" y="14723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50">
                <a:solidFill>
                  <a:srgbClr val="1F1C51"/>
                </a:solidFill>
                <a:latin typeface="Viga"/>
                <a:ea typeface="Viga"/>
                <a:cs typeface="Viga"/>
                <a:sym typeface="Viga"/>
              </a:rPr>
              <a:t>reporter.py</a:t>
            </a:r>
            <a:endParaRPr sz="1150">
              <a:solidFill>
                <a:srgbClr val="1F1C51"/>
              </a:solidFill>
              <a:latin typeface="Viga"/>
              <a:ea typeface="Viga"/>
              <a:cs typeface="Viga"/>
              <a:sym typeface="Viga"/>
            </a:endParaRPr>
          </a:p>
        </p:txBody>
      </p:sp>
      <p:sp>
        <p:nvSpPr>
          <p:cNvPr id="546" name="Google Shape;546;p27"/>
          <p:cNvSpPr/>
          <p:nvPr/>
        </p:nvSpPr>
        <p:spPr>
          <a:xfrm>
            <a:off x="2754845" y="28322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1F1C51"/>
                </a:solidFill>
                <a:latin typeface="Viga"/>
                <a:ea typeface="Viga"/>
                <a:cs typeface="Viga"/>
                <a:sym typeface="Viga"/>
              </a:rPr>
              <a:t>news_logger.py</a:t>
            </a:r>
            <a:endParaRPr sz="1000">
              <a:solidFill>
                <a:srgbClr val="1F1C51"/>
              </a:solidFill>
              <a:latin typeface="Viga"/>
              <a:ea typeface="Viga"/>
              <a:cs typeface="Viga"/>
              <a:sym typeface="Viga"/>
            </a:endParaRPr>
          </a:p>
        </p:txBody>
      </p:sp>
      <p:sp>
        <p:nvSpPr>
          <p:cNvPr id="547" name="Google Shape;547;p27"/>
          <p:cNvSpPr/>
          <p:nvPr/>
        </p:nvSpPr>
        <p:spPr>
          <a:xfrm>
            <a:off x="3860420" y="28322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F1C51"/>
                </a:solidFill>
                <a:latin typeface="Viga"/>
                <a:ea typeface="Viga"/>
                <a:cs typeface="Viga"/>
                <a:sym typeface="Viga"/>
              </a:rPr>
              <a:t>tckr_logger.py</a:t>
            </a:r>
            <a:endParaRPr sz="1150">
              <a:solidFill>
                <a:srgbClr val="1F1C51"/>
              </a:solidFill>
              <a:latin typeface="Viga"/>
              <a:ea typeface="Viga"/>
              <a:cs typeface="Viga"/>
              <a:sym typeface="Viga"/>
            </a:endParaRPr>
          </a:p>
        </p:txBody>
      </p:sp>
      <p:sp>
        <p:nvSpPr>
          <p:cNvPr id="548" name="Google Shape;548;p27"/>
          <p:cNvSpPr/>
          <p:nvPr/>
        </p:nvSpPr>
        <p:spPr>
          <a:xfrm>
            <a:off x="5028845" y="2832250"/>
            <a:ext cx="1350900" cy="13599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F1C51"/>
                </a:solidFill>
                <a:latin typeface="Viga"/>
                <a:ea typeface="Viga"/>
                <a:cs typeface="Viga"/>
                <a:sym typeface="Viga"/>
              </a:rPr>
              <a:t>trxn_logger.py</a:t>
            </a:r>
            <a:endParaRPr sz="1150">
              <a:solidFill>
                <a:srgbClr val="1F1C51"/>
              </a:solidFill>
              <a:latin typeface="Viga"/>
              <a:ea typeface="Viga"/>
              <a:cs typeface="Viga"/>
              <a:sym typeface="Vig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4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8"/>
          <p:cNvSpPr txBox="1"/>
          <p:nvPr>
            <p:ph idx="1" type="body"/>
          </p:nvPr>
        </p:nvSpPr>
        <p:spPr>
          <a:xfrm>
            <a:off x="720000" y="1357150"/>
            <a:ext cx="5140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We have two databases on Google Firebase:</a:t>
            </a:r>
            <a:endParaRPr/>
          </a:p>
          <a:p>
            <a:pPr indent="-330200" lvl="1" marL="914400" rtl="0" algn="l">
              <a:spcBef>
                <a:spcPts val="0"/>
              </a:spcBef>
              <a:spcAft>
                <a:spcPts val="0"/>
              </a:spcAft>
              <a:buSzPts val="1600"/>
              <a:buChar char="○"/>
            </a:pPr>
            <a:r>
              <a:rPr lang="en"/>
              <a:t>Our </a:t>
            </a:r>
            <a:r>
              <a:rPr b="1" lang="en"/>
              <a:t>real time</a:t>
            </a:r>
            <a:r>
              <a:rPr lang="en"/>
              <a:t> database only holds data for the current day</a:t>
            </a:r>
            <a:endParaRPr/>
          </a:p>
          <a:p>
            <a:pPr indent="-330200" lvl="1" marL="914400" rtl="0" algn="l">
              <a:spcBef>
                <a:spcPts val="0"/>
              </a:spcBef>
              <a:spcAft>
                <a:spcPts val="0"/>
              </a:spcAft>
              <a:buSzPts val="1600"/>
              <a:buChar char="○"/>
            </a:pPr>
            <a:r>
              <a:rPr lang="en"/>
              <a:t>Our </a:t>
            </a:r>
            <a:r>
              <a:rPr b="1" lang="en"/>
              <a:t>long-term</a:t>
            </a:r>
            <a:r>
              <a:rPr lang="en"/>
              <a:t> database holds data from previous days</a:t>
            </a:r>
            <a:endParaRPr/>
          </a:p>
          <a:p>
            <a:pPr indent="-330200" lvl="1" marL="914400" rtl="0" algn="l">
              <a:spcBef>
                <a:spcPts val="0"/>
              </a:spcBef>
              <a:spcAft>
                <a:spcPts val="0"/>
              </a:spcAft>
              <a:buSzPts val="1600"/>
              <a:buChar char="○"/>
            </a:pPr>
            <a:r>
              <a:rPr lang="en"/>
              <a:t>We use database.py to connect to both of them</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Each logger collects a specific type of data:</a:t>
            </a:r>
            <a:endParaRPr/>
          </a:p>
          <a:p>
            <a:pPr indent="-330200" lvl="1" marL="914400" rtl="0" algn="l">
              <a:spcBef>
                <a:spcPts val="0"/>
              </a:spcBef>
              <a:spcAft>
                <a:spcPts val="0"/>
              </a:spcAft>
              <a:buSzPts val="1600"/>
              <a:buChar char="○"/>
            </a:pPr>
            <a:r>
              <a:rPr lang="en"/>
              <a:t>news_logger.py ⇒ News data (every 5 minutes)</a:t>
            </a:r>
            <a:endParaRPr/>
          </a:p>
          <a:p>
            <a:pPr indent="-330200" lvl="1" marL="914400" rtl="0" algn="l">
              <a:spcBef>
                <a:spcPts val="0"/>
              </a:spcBef>
              <a:spcAft>
                <a:spcPts val="0"/>
              </a:spcAft>
              <a:buSzPts val="1600"/>
              <a:buChar char="○"/>
            </a:pPr>
            <a:r>
              <a:rPr lang="en"/>
              <a:t>tckr_logger.py ⇒ BTC price (every 5 seconds)</a:t>
            </a:r>
            <a:endParaRPr/>
          </a:p>
          <a:p>
            <a:pPr indent="-330200" lvl="1" marL="914400" rtl="0" algn="l">
              <a:spcBef>
                <a:spcPts val="0"/>
              </a:spcBef>
              <a:spcAft>
                <a:spcPts val="0"/>
              </a:spcAft>
              <a:buSzPts val="1600"/>
              <a:buChar char="○"/>
            </a:pPr>
            <a:r>
              <a:rPr lang="en"/>
              <a:t>trxn_logger.py ⇒ Transaction data (daily)</a:t>
            </a:r>
            <a:endParaRPr/>
          </a:p>
        </p:txBody>
      </p:sp>
      <p:sp>
        <p:nvSpPr>
          <p:cNvPr id="554" name="Google Shape;554;p28"/>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does this work?</a:t>
            </a:r>
            <a:r>
              <a:rPr lang="en"/>
              <a:t> </a:t>
            </a:r>
            <a:endParaRPr/>
          </a:p>
        </p:txBody>
      </p:sp>
      <p:sp>
        <p:nvSpPr>
          <p:cNvPr id="555" name="Google Shape;555;p28"/>
          <p:cNvSpPr txBox="1"/>
          <p:nvPr/>
        </p:nvSpPr>
        <p:spPr>
          <a:xfrm>
            <a:off x="720000" y="2089500"/>
            <a:ext cx="5140200" cy="3302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Nunito Light"/>
              <a:buChar char="●"/>
            </a:pPr>
            <a:r>
              <a:rPr lang="en">
                <a:solidFill>
                  <a:schemeClr val="dk1"/>
                </a:solidFill>
                <a:latin typeface="Nanum Gothic Coding"/>
                <a:ea typeface="Nanum Gothic Coding"/>
                <a:cs typeface="Nanum Gothic Coding"/>
                <a:sym typeface="Nanum Gothic Coding"/>
              </a:rPr>
              <a:t>At the end of the day, script.py moves the data in the real time database to the long-term database</a:t>
            </a:r>
            <a:endParaRPr>
              <a:solidFill>
                <a:schemeClr val="dk1"/>
              </a:solidFill>
              <a:latin typeface="Nanum Gothic Coding"/>
              <a:ea typeface="Nanum Gothic Coding"/>
              <a:cs typeface="Nanum Gothic Coding"/>
              <a:sym typeface="Nanum Gothic Coding"/>
            </a:endParaRPr>
          </a:p>
          <a:p>
            <a:pPr indent="0" lvl="0" marL="457200" rtl="0" algn="l">
              <a:lnSpc>
                <a:spcPct val="115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30200" lvl="0" marL="457200" rtl="0" algn="l">
              <a:lnSpc>
                <a:spcPct val="115000"/>
              </a:lnSpc>
              <a:spcBef>
                <a:spcPts val="0"/>
              </a:spcBef>
              <a:spcAft>
                <a:spcPts val="0"/>
              </a:spcAft>
              <a:buClr>
                <a:schemeClr val="dk1"/>
              </a:buClr>
              <a:buSzPts val="1600"/>
              <a:buFont typeface="Nunito Light"/>
              <a:buChar char="●"/>
            </a:pPr>
            <a:r>
              <a:rPr lang="en">
                <a:solidFill>
                  <a:schemeClr val="dk1"/>
                </a:solidFill>
                <a:latin typeface="Nanum Gothic Coding"/>
                <a:ea typeface="Nanum Gothic Coding"/>
                <a:cs typeface="Nanum Gothic Coding"/>
                <a:sym typeface="Nanum Gothic Coding"/>
              </a:rPr>
              <a:t>Finally, reporter.py sends an email summarizing the data collected and any failures that occurred</a:t>
            </a:r>
            <a:endParaRPr>
              <a:solidFill>
                <a:schemeClr val="dk1"/>
              </a:solidFill>
              <a:latin typeface="Nanum Gothic Coding"/>
              <a:ea typeface="Nanum Gothic Coding"/>
              <a:cs typeface="Nanum Gothic Coding"/>
              <a:sym typeface="Nanum Gothic Coding"/>
            </a:endParaRPr>
          </a:p>
          <a:p>
            <a:pPr indent="0" lvl="0" marL="457200" rtl="0" algn="l">
              <a:lnSpc>
                <a:spcPct val="115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30200" lvl="0" marL="457200" rtl="0" algn="l">
              <a:lnSpc>
                <a:spcPct val="115000"/>
              </a:lnSpc>
              <a:spcBef>
                <a:spcPts val="0"/>
              </a:spcBef>
              <a:spcAft>
                <a:spcPts val="0"/>
              </a:spcAft>
              <a:buClr>
                <a:schemeClr val="dk1"/>
              </a:buClr>
              <a:buSzPts val="1600"/>
              <a:buFont typeface="Nanum Gothic Coding"/>
              <a:buChar char="●"/>
            </a:pPr>
            <a:r>
              <a:rPr lang="en">
                <a:solidFill>
                  <a:schemeClr val="dk1"/>
                </a:solidFill>
                <a:latin typeface="Nanum Gothic Coding"/>
                <a:ea typeface="Nanum Gothic Coding"/>
                <a:cs typeface="Nanum Gothic Coding"/>
                <a:sym typeface="Nanum Gothic Coding"/>
              </a:rPr>
              <a:t>The script is robust to ALL API failures - if an error is raised, the script will record the failure and continue logging data</a:t>
            </a:r>
            <a:endParaRPr>
              <a:solidFill>
                <a:schemeClr val="dk1"/>
              </a:solidFill>
              <a:latin typeface="Nanum Gothic Coding"/>
              <a:ea typeface="Nanum Gothic Coding"/>
              <a:cs typeface="Nanum Gothic Coding"/>
              <a:sym typeface="Nanum Gothic Coding"/>
            </a:endParaRPr>
          </a:p>
        </p:txBody>
      </p:sp>
      <p:sp>
        <p:nvSpPr>
          <p:cNvPr id="556" name="Google Shape;556;p28"/>
          <p:cNvSpPr txBox="1"/>
          <p:nvPr/>
        </p:nvSpPr>
        <p:spPr>
          <a:xfrm>
            <a:off x="720000" y="1357150"/>
            <a:ext cx="5140200" cy="1607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Nunito Light"/>
              <a:buChar char="●"/>
            </a:pPr>
            <a:r>
              <a:rPr lang="en">
                <a:solidFill>
                  <a:schemeClr val="dk1"/>
                </a:solidFill>
                <a:latin typeface="Nanum Gothic Coding"/>
                <a:ea typeface="Nanum Gothic Coding"/>
                <a:cs typeface="Nanum Gothic Coding"/>
                <a:sym typeface="Nanum Gothic Coding"/>
              </a:rPr>
              <a:t>During the day, script.py uses each logger to push data to the real time database</a:t>
            </a:r>
            <a:endParaRPr>
              <a:solidFill>
                <a:schemeClr val="dk1"/>
              </a:solidFill>
              <a:latin typeface="Nanum Gothic Coding"/>
              <a:ea typeface="Nanum Gothic Coding"/>
              <a:cs typeface="Nanum Gothic Coding"/>
              <a:sym typeface="Nanum Gothic Coding"/>
            </a:endParaRPr>
          </a:p>
          <a:p>
            <a:pPr indent="0" lvl="0" marL="457200" rtl="0" algn="l">
              <a:lnSpc>
                <a:spcPct val="115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0" st="0"/>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1" st="1"/>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2" st="2"/>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3" st="3"/>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4" st="4"/>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5" st="5"/>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6" st="6"/>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7" st="7"/>
                                            </p:txEl>
                                          </p:spTgt>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xEl>
                                              <p:pRg end="8" st="8"/>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p29"/>
          <p:cNvSpPr txBox="1"/>
          <p:nvPr>
            <p:ph idx="1" type="body"/>
          </p:nvPr>
        </p:nvSpPr>
        <p:spPr>
          <a:xfrm>
            <a:off x="720000" y="1357150"/>
            <a:ext cx="5140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We have two databases on Google Firebase:</a:t>
            </a:r>
            <a:endParaRPr/>
          </a:p>
          <a:p>
            <a:pPr indent="-330200" lvl="1" marL="914400" rtl="0" algn="l">
              <a:spcBef>
                <a:spcPts val="0"/>
              </a:spcBef>
              <a:spcAft>
                <a:spcPts val="0"/>
              </a:spcAft>
              <a:buSzPts val="1600"/>
              <a:buChar char="○"/>
            </a:pPr>
            <a:r>
              <a:rPr lang="en"/>
              <a:t>Our </a:t>
            </a:r>
            <a:r>
              <a:rPr b="1" lang="en"/>
              <a:t>real time</a:t>
            </a:r>
            <a:r>
              <a:rPr lang="en"/>
              <a:t> database only holds data for the current day</a:t>
            </a:r>
            <a:endParaRPr/>
          </a:p>
          <a:p>
            <a:pPr indent="-330200" lvl="1" marL="914400" rtl="0" algn="l">
              <a:spcBef>
                <a:spcPts val="0"/>
              </a:spcBef>
              <a:spcAft>
                <a:spcPts val="0"/>
              </a:spcAft>
              <a:buSzPts val="1600"/>
              <a:buChar char="○"/>
            </a:pPr>
            <a:r>
              <a:rPr lang="en"/>
              <a:t>Our </a:t>
            </a:r>
            <a:r>
              <a:rPr b="1" lang="en"/>
              <a:t>long-term</a:t>
            </a:r>
            <a:r>
              <a:rPr lang="en"/>
              <a:t> database holds data from previous days</a:t>
            </a:r>
            <a:endParaRPr/>
          </a:p>
          <a:p>
            <a:pPr indent="-330200" lvl="1" marL="914400" rtl="0" algn="l">
              <a:spcBef>
                <a:spcPts val="0"/>
              </a:spcBef>
              <a:spcAft>
                <a:spcPts val="0"/>
              </a:spcAft>
              <a:buSzPts val="1600"/>
              <a:buChar char="○"/>
            </a:pPr>
            <a:r>
              <a:rPr lang="en"/>
              <a:t>We use database.py to connect to both of them</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 script is robust to ALL API failures - if an error is raised, the script will record the failure and continue logging data</a:t>
            </a:r>
            <a:endParaRPr/>
          </a:p>
        </p:txBody>
      </p:sp>
      <p:sp>
        <p:nvSpPr>
          <p:cNvPr id="562" name="Google Shape;562;p29"/>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Things You Should Know</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30"/>
          <p:cNvSpPr txBox="1"/>
          <p:nvPr>
            <p:ph idx="1" type="body"/>
          </p:nvPr>
        </p:nvSpPr>
        <p:spPr>
          <a:xfrm>
            <a:off x="720000" y="1357150"/>
            <a:ext cx="5140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Each logger collects a specific type of data:</a:t>
            </a:r>
            <a:endParaRPr/>
          </a:p>
          <a:p>
            <a:pPr indent="-330200" lvl="1" marL="914400" rtl="0" algn="l">
              <a:spcBef>
                <a:spcPts val="0"/>
              </a:spcBef>
              <a:spcAft>
                <a:spcPts val="0"/>
              </a:spcAft>
              <a:buSzPts val="1600"/>
              <a:buChar char="○"/>
            </a:pPr>
            <a:r>
              <a:rPr lang="en"/>
              <a:t>news_logger.py ⇒ News data (every 5 minutes)</a:t>
            </a:r>
            <a:endParaRPr/>
          </a:p>
          <a:p>
            <a:pPr indent="-330200" lvl="1" marL="914400" rtl="0" algn="l">
              <a:spcBef>
                <a:spcPts val="0"/>
              </a:spcBef>
              <a:spcAft>
                <a:spcPts val="0"/>
              </a:spcAft>
              <a:buSzPts val="1600"/>
              <a:buChar char="○"/>
            </a:pPr>
            <a:r>
              <a:rPr lang="en"/>
              <a:t>tckr_logger.py ⇒ BTC price (every 5 seconds)</a:t>
            </a:r>
            <a:endParaRPr/>
          </a:p>
          <a:p>
            <a:pPr indent="-330200" lvl="1" marL="914400" rtl="0" algn="l">
              <a:spcBef>
                <a:spcPts val="0"/>
              </a:spcBef>
              <a:spcAft>
                <a:spcPts val="0"/>
              </a:spcAft>
              <a:buSzPts val="1600"/>
              <a:buChar char="○"/>
            </a:pPr>
            <a:r>
              <a:rPr lang="en"/>
              <a:t>trxn_logger.py ⇒ Transaction data (daily)</a:t>
            </a:r>
            <a:endParaRPr/>
          </a:p>
          <a:p>
            <a:pPr indent="0" lvl="0" marL="914400" rtl="0" algn="l">
              <a:spcBef>
                <a:spcPts val="0"/>
              </a:spcBef>
              <a:spcAft>
                <a:spcPts val="0"/>
              </a:spcAft>
              <a:buNone/>
            </a:pPr>
            <a:r>
              <a:t/>
            </a:r>
            <a:endParaRPr/>
          </a:p>
          <a:p>
            <a:pPr indent="-330200" lvl="0" marL="457200" rtl="0" algn="l">
              <a:spcBef>
                <a:spcPts val="0"/>
              </a:spcBef>
              <a:spcAft>
                <a:spcPts val="0"/>
              </a:spcAft>
              <a:buSzPts val="1600"/>
              <a:buChar char="●"/>
            </a:pPr>
            <a:r>
              <a:rPr lang="en"/>
              <a:t>During the day, script.py uses each logger to push data to the real time database</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At the end of the day, script.py moves the data in the real time database to the long-term database</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Finally, reporter.py sends an email summarizing the data collected and any failures that occurred</a:t>
            </a:r>
            <a:endParaRPr/>
          </a:p>
        </p:txBody>
      </p:sp>
      <p:sp>
        <p:nvSpPr>
          <p:cNvPr id="568" name="Google Shape;568;p30"/>
          <p:cNvSpPr txBox="1"/>
          <p:nvPr>
            <p:ph type="title"/>
          </p:nvPr>
        </p:nvSpPr>
        <p:spPr>
          <a:xfrm>
            <a:off x="4336000" y="294993"/>
            <a:ext cx="41778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does the logger work?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